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0" r:id="rId1"/>
    <p:sldMasterId id="2147483652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423" r:id="rId4"/>
    <p:sldId id="371" r:id="rId5"/>
    <p:sldId id="257" r:id="rId6"/>
    <p:sldId id="260" r:id="rId7"/>
    <p:sldId id="258" r:id="rId8"/>
    <p:sldId id="383" r:id="rId9"/>
    <p:sldId id="259" r:id="rId10"/>
    <p:sldId id="261" r:id="rId11"/>
    <p:sldId id="369" r:id="rId12"/>
    <p:sldId id="262" r:id="rId13"/>
    <p:sldId id="382" r:id="rId14"/>
    <p:sldId id="384" r:id="rId15"/>
    <p:sldId id="286" r:id="rId16"/>
    <p:sldId id="373" r:id="rId17"/>
    <p:sldId id="356" r:id="rId18"/>
    <p:sldId id="357" r:id="rId19"/>
    <p:sldId id="372" r:id="rId20"/>
    <p:sldId id="381" r:id="rId21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69E4F3-BF67-42AE-9D49-0EFB6D65FB9B}">
          <p14:sldIdLst>
            <p14:sldId id="423"/>
            <p14:sldId id="371"/>
            <p14:sldId id="257"/>
          </p14:sldIdLst>
        </p14:section>
        <p14:section name="Untitled Section" id="{78023601-0C08-43EB-B8EB-37EC13AE8F66}">
          <p14:sldIdLst>
            <p14:sldId id="260"/>
            <p14:sldId id="258"/>
            <p14:sldId id="383"/>
            <p14:sldId id="259"/>
            <p14:sldId id="261"/>
            <p14:sldId id="369"/>
            <p14:sldId id="262"/>
            <p14:sldId id="382"/>
            <p14:sldId id="384"/>
            <p14:sldId id="286"/>
            <p14:sldId id="373"/>
            <p14:sldId id="356"/>
            <p14:sldId id="357"/>
            <p14:sldId id="372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A1040"/>
    <a:srgbClr val="630D34"/>
    <a:srgbClr val="002F5F"/>
    <a:srgbClr val="C00000"/>
    <a:srgbClr val="E2AC00"/>
    <a:srgbClr val="1AB634"/>
    <a:srgbClr val="C07B39"/>
    <a:srgbClr val="F37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45" autoAdjust="0"/>
    <p:restoredTop sz="85494" autoAdjust="0"/>
  </p:normalViewPr>
  <p:slideViewPr>
    <p:cSldViewPr>
      <p:cViewPr varScale="1">
        <p:scale>
          <a:sx n="95" d="100"/>
          <a:sy n="95" d="100"/>
        </p:scale>
        <p:origin x="11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5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5DF71-C6F3-4073-BBAE-F333689F7E28}" type="datetimeFigureOut">
              <a:rPr lang="en-US" smtClean="0"/>
              <a:t>10/4/22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DC264F-FA73-4D43-9385-7C1C19B9A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5A3F0F-D2C3-41C7-8800-1572FDA3ADA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5488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A3F0F-D2C3-41C7-8800-1572FDA3ADA2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58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A3F0F-D2C3-41C7-8800-1572FDA3ADA2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01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7129C-C8A9-4B5E-85EE-14C5FCE929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49C2-EA0C-46EC-ADCC-F5746C0F6E1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18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SU_PPT_kron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2435225"/>
            <a:ext cx="6632575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860800"/>
            <a:ext cx="6632575" cy="1165225"/>
          </a:xfrm>
        </p:spPr>
        <p:txBody>
          <a:bodyPr/>
          <a:lstStyle>
            <a:lvl1pPr marL="0" indent="0">
              <a:lnSpc>
                <a:spcPts val="4200"/>
              </a:lnSpc>
              <a:buFontTx/>
              <a:buNone/>
              <a:defRPr sz="28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5B595FB-DFEA-4BAE-8839-30DD423BC3E4}" type="datetime1">
              <a:rPr lang="en-GB" smtClean="0"/>
              <a:t>04/10/2022</a:t>
            </a:fld>
            <a:endParaRPr lang="sv-SE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456016-C6E3-4265-9464-F565698EF207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9229" name="Picture 13" descr="SU_logo_32mm_300dpi_ENGELS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274638"/>
            <a:ext cx="1152525" cy="10112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5F8748-D93E-4BAF-B900-96BC242A2A19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A1723-6C46-4092-A92A-85A4608A74F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5" y="1943100"/>
            <a:ext cx="1711325" cy="40782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943100"/>
            <a:ext cx="4984750" cy="40782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8EADF-5F3C-4392-91DB-9ABDD1A5DD48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266A9-375B-43A5-827F-FDFF7B2EE236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SU_PPT_olivkvist"/>
          <p:cNvPicPr>
            <a:picLocks noChangeAspect="1" noChangeArrowheads="1"/>
          </p:cNvPicPr>
          <p:nvPr/>
        </p:nvPicPr>
        <p:blipFill>
          <a:blip r:embed="rId2"/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2435225"/>
            <a:ext cx="6632575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860800"/>
            <a:ext cx="6632575" cy="1165225"/>
          </a:xfrm>
        </p:spPr>
        <p:txBody>
          <a:bodyPr/>
          <a:lstStyle>
            <a:lvl1pPr marL="0" indent="0">
              <a:lnSpc>
                <a:spcPts val="4200"/>
              </a:lnSpc>
              <a:buFontTx/>
              <a:buNone/>
              <a:defRPr sz="28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38FD07F-3EF9-41B3-9A57-708944AD54B4}" type="datetime1">
              <a:rPr lang="en-GB" smtClean="0"/>
              <a:t>04/10/2022</a:t>
            </a:fld>
            <a:endParaRPr lang="sv-SE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A7CEB7-3FAA-4F03-909D-79B9BD26229A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2301" name="Picture 13" descr="SU_logo_32mm_300dpi_ENGELS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274638"/>
            <a:ext cx="1152525" cy="10112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8E898-213C-43AF-B03E-0F9BEADCC0F8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E97B-E8F6-441A-A419-900C5EC7146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5A561C-CE5A-43D7-8058-FD7B30286C84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DD181-43E9-4505-BB42-26A009978CD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A60AEC-84F0-4FF4-84D4-60CBB73E28B6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4F3B-735C-41D0-AE16-74047596EFF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89A98-F5C4-4597-A2FC-AC3A451115E3}" type="datetime1">
              <a:rPr lang="en-GB" smtClean="0"/>
              <a:t>04/10/2022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A6EAF-3763-4F4A-AC22-E9E9212927F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8D6EE-ACB2-46CE-ABFA-CDAE5B032864}" type="datetime1">
              <a:rPr lang="en-GB" smtClean="0"/>
              <a:t>04/10/2022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970F-4CBA-41CA-BDFA-40F7D5F7C67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89A646-7D69-4D25-AC2F-15D9A0891A60}" type="datetime1">
              <a:rPr lang="en-GB" smtClean="0"/>
              <a:t>04/10/2022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1A6EA-74E2-4A67-AAEC-0C2989C65EC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86489F-E651-4C1C-A4BD-B8300C135942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03FB1-7C17-4B66-B2AE-DBBC01BC52A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A68D46-32F9-4817-A988-44D7415A06F7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7B013-566E-4697-8402-2BEBBF2E47F4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CFACB-B5B1-4CB9-8BCC-CC6FF11DB834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FE463-053C-490C-B0E4-8F95F80C3AF9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B5D36-7906-431B-BD88-135DC603B8C6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2BD72-C2E4-4765-B54C-C77E7B5AC5A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5" y="1943100"/>
            <a:ext cx="1711325" cy="40782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943100"/>
            <a:ext cx="4984750" cy="40782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1A2A4-36E3-4CB1-832A-1019C5B890E5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B9A3E-3D14-4791-ACB7-61875F65E00B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U_PPT_eld"/>
          <p:cNvPicPr>
            <a:picLocks noChangeAspect="1" noChangeArrowheads="1"/>
          </p:cNvPicPr>
          <p:nvPr/>
        </p:nvPicPr>
        <p:blipFill>
          <a:blip r:embed="rId2"/>
          <a:srcRect l="4988" t="-362"/>
          <a:stretch>
            <a:fillRect/>
          </a:stretch>
        </p:blipFill>
        <p:spPr bwMode="auto">
          <a:xfrm>
            <a:off x="3175" y="1590675"/>
            <a:ext cx="7258050" cy="5286375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2435225"/>
            <a:ext cx="6632575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860800"/>
            <a:ext cx="6632575" cy="116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994D6E5-569C-45D5-84F4-5FC373F64B59}" type="datetime1">
              <a:rPr lang="en-GB" smtClean="0"/>
              <a:t>04/10/2022</a:t>
            </a:fld>
            <a:endParaRPr lang="sv-S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86F27B-CA50-4E97-B526-CC8C51F77545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22537" name="Picture 9" descr="SU_logo_32mm_300dpi_ENGELS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3338" y="274638"/>
            <a:ext cx="1152525" cy="10112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7B49D-7098-4126-988C-C32B973CDBC2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8D6B0-C974-43D1-9C08-66B66A452F1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B40A6-927F-49D1-9F97-DF60FD204B2B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2D5-9507-42BA-BAE3-EF45DB96277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8F9A31-36D0-439C-B874-0259C7FE5EB6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2A1D7-E3BD-48B9-97FE-571C971E7FE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12C780-CC9A-420F-BDE8-04B9E00D5AE3}" type="datetime1">
              <a:rPr lang="en-GB" smtClean="0"/>
              <a:t>04/10/2022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9379C-9875-4885-8F2E-93CE41B5AF18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87C5E-D35A-453F-92D4-95F3955AD487}" type="datetime1">
              <a:rPr lang="en-GB" smtClean="0"/>
              <a:t>04/10/2022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5D3B6-106F-4892-9508-CFA6F7539C7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98A15-BB33-49D8-854B-0C55FD5BD6A4}" type="datetime1">
              <a:rPr lang="en-GB" smtClean="0"/>
              <a:t>04/10/2022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85C58-68EC-4CC1-BC1A-8B649FA2BB6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9714E-EE14-498D-A2C6-28B9E491AC2E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18145-E740-4262-A8B5-3C6339B8C36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1D466E-43F9-40C1-A851-08C47607CAC1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2FD37-9E82-478A-8640-F7BFC82EB5D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A192C-376D-47CB-97E5-9D4EC1A0B123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63E17-B63F-498B-9101-5A0935C4AD5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C8DB1C-C43E-4A81-AD68-A35F2EA8A660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66182-6348-4251-82E7-3133B1D1F4B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5" y="1943100"/>
            <a:ext cx="1711325" cy="40782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943100"/>
            <a:ext cx="4984750" cy="40782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BB08E-CBF6-4A3E-A288-501AB643FB18}" type="datetime1">
              <a:rPr lang="en-GB" smtClean="0"/>
              <a:t>04/10/2022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C8741-7EE6-4A8F-A901-23EF41AF698D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DC47C-D4EE-4176-9267-DFEAD4FB03B3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3C9ED-3D63-441D-AF6F-0908D59D04A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EABDA-7C60-4971-84D0-991D5CE6D0FD}" type="datetime1">
              <a:rPr lang="en-GB" smtClean="0"/>
              <a:t>04/10/2022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E6E2E-F554-4FB3-B1D8-74D0D3C3A57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7ED4E-D6B9-48BF-A59D-A96F00A5F5DE}" type="datetime1">
              <a:rPr lang="en-GB" smtClean="0"/>
              <a:t>04/10/2022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BF8E3-8A9C-4959-A59B-15BF7D8531F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8D9BEC-14FD-459D-AC08-39EA233A8EA3}" type="datetime1">
              <a:rPr lang="en-GB" smtClean="0"/>
              <a:t>04/10/2022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AE2CF-D01D-4CEC-9E9E-2B5B6EBB5DB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95E70-1FC8-41BD-854E-DB2F25131F1B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A554D-2364-4ACD-97D1-C7E2CB08EF6A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CE558-6C83-48F3-A24F-2D1B25AF83C0}" type="datetime1">
              <a:rPr lang="en-GB" smtClean="0"/>
              <a:t>04/10/2022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3075-40DD-464D-B77F-170D3F1A9C8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1943100"/>
            <a:ext cx="68484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06700"/>
            <a:ext cx="6848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6151563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D51F78F-4630-4F64-8C28-CFE34CCD55C9}" type="datetime1">
              <a:rPr lang="en-GB" smtClean="0"/>
              <a:t>04/10/2022</a:t>
            </a:fld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6151563"/>
            <a:ext cx="4492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1515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FF8A89E8-D907-4523-BAFC-77C55FB7D33F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8200" name="Picture 8" descr="SU_logo_32mm_300dpi_ENGELS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53338" y="274638"/>
            <a:ext cx="1152525" cy="1011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1943100"/>
            <a:ext cx="68484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06700"/>
            <a:ext cx="6848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6151563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2BF89B1D-F158-4ABD-BCC3-BB07BF8AEB9F}" type="datetime1">
              <a:rPr lang="en-GB" smtClean="0"/>
              <a:t>04/10/2022</a:t>
            </a:fld>
            <a:endParaRPr lang="sv-S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6151563"/>
            <a:ext cx="4492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1515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1EEC1A2-F587-400C-929D-4C3AF9139C56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11272" name="Picture 8" descr="SU_logo_32mm_300dpi_ENGELS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53338" y="274638"/>
            <a:ext cx="1152525" cy="1011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1943100"/>
            <a:ext cx="684847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06700"/>
            <a:ext cx="68484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6151563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EAF3ED0B-6791-4801-BF25-D75E946AAED9}" type="datetime1">
              <a:rPr lang="en-GB" smtClean="0"/>
              <a:t>04/10/2022</a:t>
            </a:fld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6151563"/>
            <a:ext cx="449262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sv-SE"/>
              <a:t>/ Name name, Institution or similar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1515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7092C471-DCD7-46D3-B7C6-74BBEB683BA2}" type="slidenum">
              <a:rPr lang="sv-SE"/>
              <a:pPr/>
              <a:t>‹#›</a:t>
            </a:fld>
            <a:endParaRPr lang="sv-SE"/>
          </a:p>
        </p:txBody>
      </p:sp>
      <p:pic>
        <p:nvPicPr>
          <p:cNvPr id="21512" name="Picture 8" descr="SU_logo_32mm_300dpi_ENGELS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53338" y="274638"/>
            <a:ext cx="1152525" cy="1011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fontAlgn="base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1043608" y="1628800"/>
            <a:ext cx="6408712" cy="1440160"/>
          </a:xfrm>
        </p:spPr>
        <p:txBody>
          <a:bodyPr/>
          <a:lstStyle/>
          <a:p>
            <a:pPr algn="ctr"/>
            <a:r>
              <a:rPr lang="en-GB" sz="3200" b="1" dirty="0">
                <a:cs typeface="Arial" panose="020B0604020202020204" pitchFamily="34" charset="0"/>
              </a:rPr>
              <a:t>Outside the safe operating space of a new planetary boundary for PFAS</a:t>
            </a:r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1043608" y="3645024"/>
            <a:ext cx="6840760" cy="1165225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sz="2400" b="1" dirty="0">
                <a:latin typeface="+mj-lt"/>
                <a:cs typeface="Arial" panose="020B0604020202020204" pitchFamily="34" charset="0"/>
              </a:rPr>
              <a:t>Ian T. Cousins</a:t>
            </a:r>
            <a:endParaRPr lang="en-GB" sz="2400" b="1" baseline="30000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Department of Environmental Science,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sz="1600" b="1" dirty="0">
                <a:latin typeface="+mj-lt"/>
                <a:cs typeface="Arial" panose="020B0604020202020204" pitchFamily="34" charset="0"/>
              </a:rPr>
              <a:t>Stockholm University, Sweden</a:t>
            </a:r>
            <a:endParaRPr lang="en-GB" sz="1800" b="1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GB" sz="1800" b="1" dirty="0"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GB" sz="1800" b="1" dirty="0">
                <a:latin typeface="+mj-lt"/>
                <a:cs typeface="Arial" panose="020B0604020202020204" pitchFamily="34" charset="0"/>
              </a:rPr>
              <a:t>CHE, October 6</a:t>
            </a:r>
            <a:r>
              <a:rPr lang="en-GB" sz="1800" b="1" baseline="30000" dirty="0">
                <a:latin typeface="+mj-lt"/>
                <a:cs typeface="Arial" panose="020B0604020202020204" pitchFamily="34" charset="0"/>
              </a:rPr>
              <a:t>th</a:t>
            </a:r>
            <a:r>
              <a:rPr lang="en-GB" sz="1800" b="1" dirty="0">
                <a:latin typeface="+mj-lt"/>
                <a:cs typeface="Arial" panose="020B0604020202020204" pitchFamily="34" charset="0"/>
              </a:rPr>
              <a:t>, 2022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en-GB" sz="1600" b="1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7BA7-2AA7-4A94-A7D7-CE223D51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14" y="294816"/>
            <a:ext cx="7416824" cy="795338"/>
          </a:xfrm>
        </p:spPr>
        <p:txBody>
          <a:bodyPr/>
          <a:lstStyle/>
          <a:p>
            <a:r>
              <a:rPr lang="en-US" sz="2400" dirty="0"/>
              <a:t>As toxicity knowledge increases drinking water health advisories decrease </a:t>
            </a:r>
            <a:endParaRPr lang="en-SE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F7CD0-1418-4FA8-856B-F3BDBC46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3076" name="Picture 4" descr="Details are in the caption following the image">
            <a:extLst>
              <a:ext uri="{FF2B5EF4-FFF2-40B4-BE49-F238E27FC236}">
                <a16:creationId xmlns:a16="http://schemas.microsoft.com/office/drawing/2014/main" id="{9CCBAA47-D7DB-470C-9202-2824E4E2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6315"/>
            <a:ext cx="5830962" cy="36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2E75E6-FADD-428B-91A5-89B11975D1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9" t="18501" r="5906" b="43700"/>
          <a:stretch/>
        </p:blipFill>
        <p:spPr>
          <a:xfrm>
            <a:off x="5220072" y="5405676"/>
            <a:ext cx="3923928" cy="14019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BE6B8-7FF6-4F1C-9B37-FDD0027E92F6}"/>
              </a:ext>
            </a:extLst>
          </p:cNvPr>
          <p:cNvSpPr txBox="1"/>
          <p:nvPr/>
        </p:nvSpPr>
        <p:spPr>
          <a:xfrm>
            <a:off x="1043608" y="56560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PFOA guidelines a factor of 37.5 million times lower than in 2002! 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96889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28BB-13BB-4C76-A343-6C4A2866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55268"/>
            <a:ext cx="6848475" cy="795338"/>
          </a:xfrm>
        </p:spPr>
        <p:txBody>
          <a:bodyPr/>
          <a:lstStyle/>
          <a:p>
            <a:r>
              <a:rPr lang="en-US" dirty="0"/>
              <a:t>Temporal trends in US blood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F288-B286-44FE-A600-1E2BF789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B16B1-CF18-43B1-AE52-FE2B52CC1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55" t="25166" r="16302" b="52305"/>
          <a:stretch/>
        </p:blipFill>
        <p:spPr>
          <a:xfrm>
            <a:off x="-14399" y="1186800"/>
            <a:ext cx="7956376" cy="4809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5A5A93-60C7-40BA-B0DD-7EEC569FECEC}"/>
              </a:ext>
            </a:extLst>
          </p:cNvPr>
          <p:cNvSpPr txBox="1"/>
          <p:nvPr/>
        </p:nvSpPr>
        <p:spPr>
          <a:xfrm>
            <a:off x="539552" y="6341747"/>
            <a:ext cx="541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Lin et al., (2021) </a:t>
            </a:r>
            <a:r>
              <a:rPr lang="en-US" i="1" dirty="0">
                <a:latin typeface="+mn-lt"/>
              </a:rPr>
              <a:t>Environ. Int</a:t>
            </a:r>
            <a:r>
              <a:rPr lang="en-US" dirty="0">
                <a:latin typeface="+mn-lt"/>
              </a:rPr>
              <a:t>., 157, 106789.</a:t>
            </a:r>
            <a:endParaRPr lang="en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643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9E17-DE66-4A3C-A77E-3D2D687F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98" y="283701"/>
            <a:ext cx="4576894" cy="795338"/>
          </a:xfrm>
        </p:spPr>
        <p:txBody>
          <a:bodyPr/>
          <a:lstStyle/>
          <a:p>
            <a:r>
              <a:rPr lang="en-US" dirty="0"/>
              <a:t>How are we exposed to these 4 PFAS?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593A5-C0C7-45A9-A435-7F3402673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92" y="1428926"/>
            <a:ext cx="3462132" cy="4130906"/>
          </a:xfrm>
        </p:spPr>
        <p:txBody>
          <a:bodyPr/>
          <a:lstStyle/>
          <a:p>
            <a:r>
              <a:rPr lang="en-US" dirty="0"/>
              <a:t>PFOS: diet &gt; dust &gt; air &gt; water</a:t>
            </a:r>
          </a:p>
          <a:p>
            <a:r>
              <a:rPr lang="en-US" dirty="0"/>
              <a:t>Short-chain PFAAs: water and vegetables more important</a:t>
            </a:r>
          </a:p>
          <a:p>
            <a:r>
              <a:rPr lang="en-US" dirty="0"/>
              <a:t>Long-chains PFAAs: diet (fish/meat) and dust more important</a:t>
            </a:r>
          </a:p>
          <a:p>
            <a:endParaRPr lang="en-US" dirty="0"/>
          </a:p>
          <a:p>
            <a:r>
              <a:rPr lang="en-US" b="1" dirty="0"/>
              <a:t>Diet ultimately contaminated from environment</a:t>
            </a:r>
            <a:endParaRPr lang="en-S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1AC76-235F-4092-80EE-FC2F02241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15968C-F863-429A-A3E2-25C185344258}"/>
              </a:ext>
            </a:extLst>
          </p:cNvPr>
          <p:cNvGrpSpPr/>
          <p:nvPr/>
        </p:nvGrpSpPr>
        <p:grpSpPr>
          <a:xfrm>
            <a:off x="4427984" y="2521917"/>
            <a:ext cx="3303275" cy="3618347"/>
            <a:chOff x="4648782" y="2138955"/>
            <a:chExt cx="3303275" cy="3618347"/>
          </a:xfrm>
        </p:grpSpPr>
        <p:sp>
          <p:nvSpPr>
            <p:cNvPr id="6" name="Rectangle 73">
              <a:extLst>
                <a:ext uri="{FF2B5EF4-FFF2-40B4-BE49-F238E27FC236}">
                  <a16:creationId xmlns:a16="http://schemas.microsoft.com/office/drawing/2014/main" id="{10745B1C-74BC-4CB1-A070-38325A202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353" y="5511081"/>
              <a:ext cx="3422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Low</a:t>
              </a:r>
              <a:endParaRPr kumimoji="0" lang="sv-SE" altLang="sv-S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4">
              <a:extLst>
                <a:ext uri="{FF2B5EF4-FFF2-40B4-BE49-F238E27FC236}">
                  <a16:creationId xmlns:a16="http://schemas.microsoft.com/office/drawing/2014/main" id="{F166F175-4A29-4ACC-A595-C7D92189E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8583" y="5511081"/>
              <a:ext cx="10834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Intermediate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5">
              <a:extLst>
                <a:ext uri="{FF2B5EF4-FFF2-40B4-BE49-F238E27FC236}">
                  <a16:creationId xmlns:a16="http://schemas.microsoft.com/office/drawing/2014/main" id="{B804746C-8D4B-415D-A4A9-368DC44E4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960" y="5511081"/>
              <a:ext cx="3783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High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5B45F9BA-D312-4F24-962B-2085EA29C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5077144"/>
              <a:ext cx="2187575" cy="366414"/>
            </a:xfrm>
            <a:custGeom>
              <a:avLst/>
              <a:gdLst>
                <a:gd name="T0" fmla="*/ 0 w 1378"/>
                <a:gd name="T1" fmla="*/ 292 h 304"/>
                <a:gd name="T2" fmla="*/ 230 w 1378"/>
                <a:gd name="T3" fmla="*/ 292 h 304"/>
                <a:gd name="T4" fmla="*/ 230 w 1378"/>
                <a:gd name="T5" fmla="*/ 304 h 304"/>
                <a:gd name="T6" fmla="*/ 0 w 1378"/>
                <a:gd name="T7" fmla="*/ 304 h 304"/>
                <a:gd name="T8" fmla="*/ 0 w 1378"/>
                <a:gd name="T9" fmla="*/ 292 h 304"/>
                <a:gd name="T10" fmla="*/ 574 w 1378"/>
                <a:gd name="T11" fmla="*/ 55 h 304"/>
                <a:gd name="T12" fmla="*/ 804 w 1378"/>
                <a:gd name="T13" fmla="*/ 55 h 304"/>
                <a:gd name="T14" fmla="*/ 804 w 1378"/>
                <a:gd name="T15" fmla="*/ 304 h 304"/>
                <a:gd name="T16" fmla="*/ 574 w 1378"/>
                <a:gd name="T17" fmla="*/ 304 h 304"/>
                <a:gd name="T18" fmla="*/ 574 w 1378"/>
                <a:gd name="T19" fmla="*/ 55 h 304"/>
                <a:gd name="T20" fmla="*/ 1148 w 1378"/>
                <a:gd name="T21" fmla="*/ 0 h 304"/>
                <a:gd name="T22" fmla="*/ 1378 w 1378"/>
                <a:gd name="T23" fmla="*/ 0 h 304"/>
                <a:gd name="T24" fmla="*/ 1378 w 1378"/>
                <a:gd name="T25" fmla="*/ 304 h 304"/>
                <a:gd name="T26" fmla="*/ 1148 w 1378"/>
                <a:gd name="T27" fmla="*/ 304 h 304"/>
                <a:gd name="T28" fmla="*/ 1148 w 1378"/>
                <a:gd name="T29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304">
                  <a:moveTo>
                    <a:pt x="0" y="292"/>
                  </a:moveTo>
                  <a:lnTo>
                    <a:pt x="230" y="292"/>
                  </a:lnTo>
                  <a:lnTo>
                    <a:pt x="230" y="304"/>
                  </a:lnTo>
                  <a:lnTo>
                    <a:pt x="0" y="304"/>
                  </a:lnTo>
                  <a:lnTo>
                    <a:pt x="0" y="292"/>
                  </a:lnTo>
                  <a:close/>
                  <a:moveTo>
                    <a:pt x="574" y="55"/>
                  </a:moveTo>
                  <a:lnTo>
                    <a:pt x="804" y="55"/>
                  </a:lnTo>
                  <a:lnTo>
                    <a:pt x="804" y="304"/>
                  </a:lnTo>
                  <a:lnTo>
                    <a:pt x="574" y="304"/>
                  </a:lnTo>
                  <a:lnTo>
                    <a:pt x="574" y="55"/>
                  </a:lnTo>
                  <a:close/>
                  <a:moveTo>
                    <a:pt x="1148" y="0"/>
                  </a:moveTo>
                  <a:lnTo>
                    <a:pt x="1378" y="0"/>
                  </a:lnTo>
                  <a:lnTo>
                    <a:pt x="1378" y="304"/>
                  </a:lnTo>
                  <a:lnTo>
                    <a:pt x="1148" y="304"/>
                  </a:lnTo>
                  <a:lnTo>
                    <a:pt x="1148" y="0"/>
                  </a:lnTo>
                  <a:close/>
                </a:path>
              </a:pathLst>
            </a:custGeom>
            <a:pattFill prst="wdDnDiag">
              <a:fgClr>
                <a:schemeClr val="tx1"/>
              </a:fgClr>
              <a:bgClr>
                <a:schemeClr val="bg1">
                  <a:lumMod val="75000"/>
                </a:schemeClr>
              </a:bgClr>
            </a:patt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034FF060-36FD-4FED-BA28-D53A81304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5056653"/>
              <a:ext cx="2187575" cy="372440"/>
            </a:xfrm>
            <a:custGeom>
              <a:avLst/>
              <a:gdLst>
                <a:gd name="T0" fmla="*/ 0 w 1378"/>
                <a:gd name="T1" fmla="*/ 308 h 309"/>
                <a:gd name="T2" fmla="*/ 230 w 1378"/>
                <a:gd name="T3" fmla="*/ 308 h 309"/>
                <a:gd name="T4" fmla="*/ 230 w 1378"/>
                <a:gd name="T5" fmla="*/ 309 h 309"/>
                <a:gd name="T6" fmla="*/ 0 w 1378"/>
                <a:gd name="T7" fmla="*/ 309 h 309"/>
                <a:gd name="T8" fmla="*/ 0 w 1378"/>
                <a:gd name="T9" fmla="*/ 308 h 309"/>
                <a:gd name="T10" fmla="*/ 574 w 1378"/>
                <a:gd name="T11" fmla="*/ 25 h 309"/>
                <a:gd name="T12" fmla="*/ 804 w 1378"/>
                <a:gd name="T13" fmla="*/ 25 h 309"/>
                <a:gd name="T14" fmla="*/ 804 w 1378"/>
                <a:gd name="T15" fmla="*/ 72 h 309"/>
                <a:gd name="T16" fmla="*/ 574 w 1378"/>
                <a:gd name="T17" fmla="*/ 72 h 309"/>
                <a:gd name="T18" fmla="*/ 574 w 1378"/>
                <a:gd name="T19" fmla="*/ 25 h 309"/>
                <a:gd name="T20" fmla="*/ 1148 w 1378"/>
                <a:gd name="T21" fmla="*/ 0 h 309"/>
                <a:gd name="T22" fmla="*/ 1378 w 1378"/>
                <a:gd name="T23" fmla="*/ 0 h 309"/>
                <a:gd name="T24" fmla="*/ 1378 w 1378"/>
                <a:gd name="T25" fmla="*/ 17 h 309"/>
                <a:gd name="T26" fmla="*/ 1148 w 1378"/>
                <a:gd name="T27" fmla="*/ 17 h 309"/>
                <a:gd name="T28" fmla="*/ 1148 w 1378"/>
                <a:gd name="T29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309">
                  <a:moveTo>
                    <a:pt x="0" y="308"/>
                  </a:moveTo>
                  <a:lnTo>
                    <a:pt x="230" y="308"/>
                  </a:lnTo>
                  <a:lnTo>
                    <a:pt x="230" y="309"/>
                  </a:lnTo>
                  <a:lnTo>
                    <a:pt x="0" y="309"/>
                  </a:lnTo>
                  <a:lnTo>
                    <a:pt x="0" y="308"/>
                  </a:lnTo>
                  <a:close/>
                  <a:moveTo>
                    <a:pt x="574" y="25"/>
                  </a:moveTo>
                  <a:lnTo>
                    <a:pt x="804" y="25"/>
                  </a:lnTo>
                  <a:lnTo>
                    <a:pt x="804" y="72"/>
                  </a:lnTo>
                  <a:lnTo>
                    <a:pt x="574" y="72"/>
                  </a:lnTo>
                  <a:lnTo>
                    <a:pt x="574" y="25"/>
                  </a:lnTo>
                  <a:close/>
                  <a:moveTo>
                    <a:pt x="1148" y="0"/>
                  </a:moveTo>
                  <a:lnTo>
                    <a:pt x="1378" y="0"/>
                  </a:lnTo>
                  <a:lnTo>
                    <a:pt x="1378" y="17"/>
                  </a:lnTo>
                  <a:lnTo>
                    <a:pt x="1148" y="17"/>
                  </a:lnTo>
                  <a:lnTo>
                    <a:pt x="1148" y="0"/>
                  </a:lnTo>
                  <a:close/>
                </a:path>
              </a:pathLst>
            </a:custGeom>
            <a:pattFill prst="wdDnDiag">
              <a:fgClr>
                <a:srgbClr val="000000"/>
              </a:fgClr>
              <a:bgClr>
                <a:srgbClr val="FFFF00"/>
              </a:bgClr>
            </a:patt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68512BC2-7A76-4EB6-A3C8-7CFC47B29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2740051"/>
              <a:ext cx="2187575" cy="2689043"/>
            </a:xfrm>
            <a:custGeom>
              <a:avLst/>
              <a:gdLst>
                <a:gd name="T0" fmla="*/ 0 w 1378"/>
                <a:gd name="T1" fmla="*/ 0 h 2231"/>
                <a:gd name="T2" fmla="*/ 230 w 1378"/>
                <a:gd name="T3" fmla="*/ 0 h 2231"/>
                <a:gd name="T4" fmla="*/ 230 w 1378"/>
                <a:gd name="T5" fmla="*/ 2231 h 2231"/>
                <a:gd name="T6" fmla="*/ 0 w 1378"/>
                <a:gd name="T7" fmla="*/ 2231 h 2231"/>
                <a:gd name="T8" fmla="*/ 0 w 1378"/>
                <a:gd name="T9" fmla="*/ 0 h 2231"/>
                <a:gd name="T10" fmla="*/ 574 w 1378"/>
                <a:gd name="T11" fmla="*/ 218 h 2231"/>
                <a:gd name="T12" fmla="*/ 804 w 1378"/>
                <a:gd name="T13" fmla="*/ 218 h 2231"/>
                <a:gd name="T14" fmla="*/ 804 w 1378"/>
                <a:gd name="T15" fmla="*/ 1947 h 2231"/>
                <a:gd name="T16" fmla="*/ 574 w 1378"/>
                <a:gd name="T17" fmla="*/ 1947 h 2231"/>
                <a:gd name="T18" fmla="*/ 574 w 1378"/>
                <a:gd name="T19" fmla="*/ 218 h 2231"/>
                <a:gd name="T20" fmla="*/ 1148 w 1378"/>
                <a:gd name="T21" fmla="*/ 907 h 2231"/>
                <a:gd name="T22" fmla="*/ 1378 w 1378"/>
                <a:gd name="T23" fmla="*/ 907 h 2231"/>
                <a:gd name="T24" fmla="*/ 1378 w 1378"/>
                <a:gd name="T25" fmla="*/ 1922 h 2231"/>
                <a:gd name="T26" fmla="*/ 1148 w 1378"/>
                <a:gd name="T27" fmla="*/ 1922 h 2231"/>
                <a:gd name="T28" fmla="*/ 1148 w 1378"/>
                <a:gd name="T29" fmla="*/ 907 h 2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2231">
                  <a:moveTo>
                    <a:pt x="0" y="0"/>
                  </a:moveTo>
                  <a:lnTo>
                    <a:pt x="230" y="0"/>
                  </a:lnTo>
                  <a:lnTo>
                    <a:pt x="230" y="2231"/>
                  </a:lnTo>
                  <a:lnTo>
                    <a:pt x="0" y="2231"/>
                  </a:lnTo>
                  <a:lnTo>
                    <a:pt x="0" y="0"/>
                  </a:lnTo>
                  <a:close/>
                  <a:moveTo>
                    <a:pt x="574" y="218"/>
                  </a:moveTo>
                  <a:lnTo>
                    <a:pt x="804" y="218"/>
                  </a:lnTo>
                  <a:lnTo>
                    <a:pt x="804" y="1947"/>
                  </a:lnTo>
                  <a:lnTo>
                    <a:pt x="574" y="1947"/>
                  </a:lnTo>
                  <a:lnTo>
                    <a:pt x="574" y="218"/>
                  </a:lnTo>
                  <a:close/>
                  <a:moveTo>
                    <a:pt x="1148" y="907"/>
                  </a:moveTo>
                  <a:lnTo>
                    <a:pt x="1378" y="907"/>
                  </a:lnTo>
                  <a:lnTo>
                    <a:pt x="1378" y="1922"/>
                  </a:lnTo>
                  <a:lnTo>
                    <a:pt x="1148" y="1922"/>
                  </a:lnTo>
                  <a:lnTo>
                    <a:pt x="1148" y="907"/>
                  </a:lnTo>
                  <a:close/>
                </a:path>
              </a:pathLst>
            </a:custGeom>
            <a:pattFill prst="wdDnDiag">
              <a:fgClr>
                <a:srgbClr val="000000"/>
              </a:fgClr>
              <a:bgClr>
                <a:srgbClr val="92D050"/>
              </a:bgClr>
            </a:patt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44D8018-9D35-4D08-ABD9-2D4C429AA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2600235"/>
              <a:ext cx="2187575" cy="1233031"/>
            </a:xfrm>
            <a:custGeom>
              <a:avLst/>
              <a:gdLst>
                <a:gd name="T0" fmla="*/ 0 w 1378"/>
                <a:gd name="T1" fmla="*/ 0 h 1023"/>
                <a:gd name="T2" fmla="*/ 230 w 1378"/>
                <a:gd name="T3" fmla="*/ 0 h 1023"/>
                <a:gd name="T4" fmla="*/ 230 w 1378"/>
                <a:gd name="T5" fmla="*/ 116 h 1023"/>
                <a:gd name="T6" fmla="*/ 0 w 1378"/>
                <a:gd name="T7" fmla="*/ 116 h 1023"/>
                <a:gd name="T8" fmla="*/ 0 w 1378"/>
                <a:gd name="T9" fmla="*/ 0 h 1023"/>
                <a:gd name="T10" fmla="*/ 574 w 1378"/>
                <a:gd name="T11" fmla="*/ 137 h 1023"/>
                <a:gd name="T12" fmla="*/ 804 w 1378"/>
                <a:gd name="T13" fmla="*/ 137 h 1023"/>
                <a:gd name="T14" fmla="*/ 804 w 1378"/>
                <a:gd name="T15" fmla="*/ 334 h 1023"/>
                <a:gd name="T16" fmla="*/ 574 w 1378"/>
                <a:gd name="T17" fmla="*/ 334 h 1023"/>
                <a:gd name="T18" fmla="*/ 574 w 1378"/>
                <a:gd name="T19" fmla="*/ 137 h 1023"/>
                <a:gd name="T20" fmla="*/ 1148 w 1378"/>
                <a:gd name="T21" fmla="*/ 511 h 1023"/>
                <a:gd name="T22" fmla="*/ 1378 w 1378"/>
                <a:gd name="T23" fmla="*/ 511 h 1023"/>
                <a:gd name="T24" fmla="*/ 1378 w 1378"/>
                <a:gd name="T25" fmla="*/ 1023 h 1023"/>
                <a:gd name="T26" fmla="*/ 1148 w 1378"/>
                <a:gd name="T27" fmla="*/ 1023 h 1023"/>
                <a:gd name="T28" fmla="*/ 1148 w 1378"/>
                <a:gd name="T29" fmla="*/ 511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1023">
                  <a:moveTo>
                    <a:pt x="0" y="0"/>
                  </a:moveTo>
                  <a:lnTo>
                    <a:pt x="230" y="0"/>
                  </a:lnTo>
                  <a:lnTo>
                    <a:pt x="230" y="116"/>
                  </a:lnTo>
                  <a:lnTo>
                    <a:pt x="0" y="116"/>
                  </a:lnTo>
                  <a:lnTo>
                    <a:pt x="0" y="0"/>
                  </a:lnTo>
                  <a:close/>
                  <a:moveTo>
                    <a:pt x="574" y="137"/>
                  </a:moveTo>
                  <a:lnTo>
                    <a:pt x="804" y="137"/>
                  </a:lnTo>
                  <a:lnTo>
                    <a:pt x="804" y="334"/>
                  </a:lnTo>
                  <a:lnTo>
                    <a:pt x="574" y="334"/>
                  </a:lnTo>
                  <a:lnTo>
                    <a:pt x="574" y="137"/>
                  </a:lnTo>
                  <a:close/>
                  <a:moveTo>
                    <a:pt x="1148" y="511"/>
                  </a:moveTo>
                  <a:lnTo>
                    <a:pt x="1378" y="511"/>
                  </a:lnTo>
                  <a:lnTo>
                    <a:pt x="1378" y="1023"/>
                  </a:lnTo>
                  <a:lnTo>
                    <a:pt x="1148" y="1023"/>
                  </a:lnTo>
                  <a:lnTo>
                    <a:pt x="1148" y="511"/>
                  </a:lnTo>
                  <a:close/>
                </a:path>
              </a:pathLst>
            </a:custGeom>
            <a:pattFill prst="wdDnDiag">
              <a:fgClr>
                <a:srgbClr val="000000"/>
              </a:fgClr>
              <a:bgClr>
                <a:srgbClr val="0070C0"/>
              </a:bgClr>
            </a:patt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965D053E-F08C-4705-8C09-EB611269D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2549611"/>
              <a:ext cx="2187575" cy="666536"/>
            </a:xfrm>
            <a:custGeom>
              <a:avLst/>
              <a:gdLst>
                <a:gd name="T0" fmla="*/ 0 w 1378"/>
                <a:gd name="T1" fmla="*/ 0 h 553"/>
                <a:gd name="T2" fmla="*/ 230 w 1378"/>
                <a:gd name="T3" fmla="*/ 0 h 553"/>
                <a:gd name="T4" fmla="*/ 230 w 1378"/>
                <a:gd name="T5" fmla="*/ 42 h 553"/>
                <a:gd name="T6" fmla="*/ 0 w 1378"/>
                <a:gd name="T7" fmla="*/ 42 h 553"/>
                <a:gd name="T8" fmla="*/ 0 w 1378"/>
                <a:gd name="T9" fmla="*/ 0 h 553"/>
                <a:gd name="T10" fmla="*/ 574 w 1378"/>
                <a:gd name="T11" fmla="*/ 75 h 553"/>
                <a:gd name="T12" fmla="*/ 804 w 1378"/>
                <a:gd name="T13" fmla="*/ 75 h 553"/>
                <a:gd name="T14" fmla="*/ 804 w 1378"/>
                <a:gd name="T15" fmla="*/ 179 h 553"/>
                <a:gd name="T16" fmla="*/ 574 w 1378"/>
                <a:gd name="T17" fmla="*/ 179 h 553"/>
                <a:gd name="T18" fmla="*/ 574 w 1378"/>
                <a:gd name="T19" fmla="*/ 75 h 553"/>
                <a:gd name="T20" fmla="*/ 1148 w 1378"/>
                <a:gd name="T21" fmla="*/ 213 h 553"/>
                <a:gd name="T22" fmla="*/ 1378 w 1378"/>
                <a:gd name="T23" fmla="*/ 213 h 553"/>
                <a:gd name="T24" fmla="*/ 1378 w 1378"/>
                <a:gd name="T25" fmla="*/ 553 h 553"/>
                <a:gd name="T26" fmla="*/ 1148 w 1378"/>
                <a:gd name="T27" fmla="*/ 553 h 553"/>
                <a:gd name="T28" fmla="*/ 1148 w 1378"/>
                <a:gd name="T29" fmla="*/ 21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553">
                  <a:moveTo>
                    <a:pt x="0" y="0"/>
                  </a:moveTo>
                  <a:lnTo>
                    <a:pt x="230" y="0"/>
                  </a:lnTo>
                  <a:lnTo>
                    <a:pt x="230" y="42"/>
                  </a:lnTo>
                  <a:lnTo>
                    <a:pt x="0" y="42"/>
                  </a:lnTo>
                  <a:lnTo>
                    <a:pt x="0" y="0"/>
                  </a:lnTo>
                  <a:close/>
                  <a:moveTo>
                    <a:pt x="574" y="75"/>
                  </a:moveTo>
                  <a:lnTo>
                    <a:pt x="804" y="75"/>
                  </a:lnTo>
                  <a:lnTo>
                    <a:pt x="804" y="179"/>
                  </a:lnTo>
                  <a:lnTo>
                    <a:pt x="574" y="179"/>
                  </a:lnTo>
                  <a:lnTo>
                    <a:pt x="574" y="75"/>
                  </a:lnTo>
                  <a:close/>
                  <a:moveTo>
                    <a:pt x="1148" y="213"/>
                  </a:moveTo>
                  <a:lnTo>
                    <a:pt x="1378" y="213"/>
                  </a:lnTo>
                  <a:lnTo>
                    <a:pt x="1378" y="553"/>
                  </a:lnTo>
                  <a:lnTo>
                    <a:pt x="1148" y="553"/>
                  </a:lnTo>
                  <a:lnTo>
                    <a:pt x="1148" y="213"/>
                  </a:ln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5AAC5EC2-7DF9-4DB1-ACD3-CFBB5B029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2269980"/>
              <a:ext cx="2187575" cy="536362"/>
            </a:xfrm>
            <a:custGeom>
              <a:avLst/>
              <a:gdLst>
                <a:gd name="T0" fmla="*/ 0 w 1378"/>
                <a:gd name="T1" fmla="*/ 37 h 445"/>
                <a:gd name="T2" fmla="*/ 230 w 1378"/>
                <a:gd name="T3" fmla="*/ 37 h 445"/>
                <a:gd name="T4" fmla="*/ 230 w 1378"/>
                <a:gd name="T5" fmla="*/ 232 h 445"/>
                <a:gd name="T6" fmla="*/ 0 w 1378"/>
                <a:gd name="T7" fmla="*/ 232 h 445"/>
                <a:gd name="T8" fmla="*/ 0 w 1378"/>
                <a:gd name="T9" fmla="*/ 37 h 445"/>
                <a:gd name="T10" fmla="*/ 574 w 1378"/>
                <a:gd name="T11" fmla="*/ 18 h 445"/>
                <a:gd name="T12" fmla="*/ 804 w 1378"/>
                <a:gd name="T13" fmla="*/ 18 h 445"/>
                <a:gd name="T14" fmla="*/ 804 w 1378"/>
                <a:gd name="T15" fmla="*/ 307 h 445"/>
                <a:gd name="T16" fmla="*/ 574 w 1378"/>
                <a:gd name="T17" fmla="*/ 307 h 445"/>
                <a:gd name="T18" fmla="*/ 574 w 1378"/>
                <a:gd name="T19" fmla="*/ 18 h 445"/>
                <a:gd name="T20" fmla="*/ 1148 w 1378"/>
                <a:gd name="T21" fmla="*/ 0 h 445"/>
                <a:gd name="T22" fmla="*/ 1378 w 1378"/>
                <a:gd name="T23" fmla="*/ 0 h 445"/>
                <a:gd name="T24" fmla="*/ 1378 w 1378"/>
                <a:gd name="T25" fmla="*/ 445 h 445"/>
                <a:gd name="T26" fmla="*/ 1148 w 1378"/>
                <a:gd name="T27" fmla="*/ 445 h 445"/>
                <a:gd name="T28" fmla="*/ 1148 w 1378"/>
                <a:gd name="T2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445">
                  <a:moveTo>
                    <a:pt x="0" y="37"/>
                  </a:moveTo>
                  <a:lnTo>
                    <a:pt x="230" y="37"/>
                  </a:lnTo>
                  <a:lnTo>
                    <a:pt x="230" y="232"/>
                  </a:lnTo>
                  <a:lnTo>
                    <a:pt x="0" y="232"/>
                  </a:lnTo>
                  <a:lnTo>
                    <a:pt x="0" y="37"/>
                  </a:lnTo>
                  <a:close/>
                  <a:moveTo>
                    <a:pt x="574" y="18"/>
                  </a:moveTo>
                  <a:lnTo>
                    <a:pt x="804" y="18"/>
                  </a:lnTo>
                  <a:lnTo>
                    <a:pt x="804" y="307"/>
                  </a:lnTo>
                  <a:lnTo>
                    <a:pt x="574" y="307"/>
                  </a:lnTo>
                  <a:lnTo>
                    <a:pt x="574" y="18"/>
                  </a:lnTo>
                  <a:close/>
                  <a:moveTo>
                    <a:pt x="1148" y="0"/>
                  </a:moveTo>
                  <a:lnTo>
                    <a:pt x="1378" y="0"/>
                  </a:lnTo>
                  <a:lnTo>
                    <a:pt x="1378" y="445"/>
                  </a:lnTo>
                  <a:lnTo>
                    <a:pt x="1148" y="445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56">
              <a:extLst>
                <a:ext uri="{FF2B5EF4-FFF2-40B4-BE49-F238E27FC236}">
                  <a16:creationId xmlns:a16="http://schemas.microsoft.com/office/drawing/2014/main" id="{2D57E9F8-0ED7-45BB-99CB-32084D25E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2261543"/>
              <a:ext cx="2187575" cy="53034"/>
            </a:xfrm>
            <a:custGeom>
              <a:avLst/>
              <a:gdLst>
                <a:gd name="T0" fmla="*/ 0 w 1378"/>
                <a:gd name="T1" fmla="*/ 0 h 44"/>
                <a:gd name="T2" fmla="*/ 230 w 1378"/>
                <a:gd name="T3" fmla="*/ 0 h 44"/>
                <a:gd name="T4" fmla="*/ 230 w 1378"/>
                <a:gd name="T5" fmla="*/ 44 h 44"/>
                <a:gd name="T6" fmla="*/ 0 w 1378"/>
                <a:gd name="T7" fmla="*/ 44 h 44"/>
                <a:gd name="T8" fmla="*/ 0 w 1378"/>
                <a:gd name="T9" fmla="*/ 0 h 44"/>
                <a:gd name="T10" fmla="*/ 574 w 1378"/>
                <a:gd name="T11" fmla="*/ 0 h 44"/>
                <a:gd name="T12" fmla="*/ 804 w 1378"/>
                <a:gd name="T13" fmla="*/ 0 h 44"/>
                <a:gd name="T14" fmla="*/ 804 w 1378"/>
                <a:gd name="T15" fmla="*/ 25 h 44"/>
                <a:gd name="T16" fmla="*/ 574 w 1378"/>
                <a:gd name="T17" fmla="*/ 25 h 44"/>
                <a:gd name="T18" fmla="*/ 574 w 1378"/>
                <a:gd name="T19" fmla="*/ 0 h 44"/>
                <a:gd name="T20" fmla="*/ 1148 w 1378"/>
                <a:gd name="T21" fmla="*/ 0 h 44"/>
                <a:gd name="T22" fmla="*/ 1378 w 1378"/>
                <a:gd name="T23" fmla="*/ 0 h 44"/>
                <a:gd name="T24" fmla="*/ 1378 w 1378"/>
                <a:gd name="T25" fmla="*/ 7 h 44"/>
                <a:gd name="T26" fmla="*/ 1148 w 1378"/>
                <a:gd name="T27" fmla="*/ 7 h 44"/>
                <a:gd name="T28" fmla="*/ 1148 w 1378"/>
                <a:gd name="T2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44">
                  <a:moveTo>
                    <a:pt x="0" y="0"/>
                  </a:moveTo>
                  <a:lnTo>
                    <a:pt x="230" y="0"/>
                  </a:lnTo>
                  <a:lnTo>
                    <a:pt x="230" y="44"/>
                  </a:lnTo>
                  <a:lnTo>
                    <a:pt x="0" y="44"/>
                  </a:lnTo>
                  <a:lnTo>
                    <a:pt x="0" y="0"/>
                  </a:lnTo>
                  <a:close/>
                  <a:moveTo>
                    <a:pt x="574" y="0"/>
                  </a:moveTo>
                  <a:lnTo>
                    <a:pt x="804" y="0"/>
                  </a:lnTo>
                  <a:lnTo>
                    <a:pt x="804" y="25"/>
                  </a:lnTo>
                  <a:lnTo>
                    <a:pt x="574" y="25"/>
                  </a:lnTo>
                  <a:lnTo>
                    <a:pt x="574" y="0"/>
                  </a:lnTo>
                  <a:close/>
                  <a:moveTo>
                    <a:pt x="1148" y="0"/>
                  </a:moveTo>
                  <a:lnTo>
                    <a:pt x="1378" y="0"/>
                  </a:lnTo>
                  <a:lnTo>
                    <a:pt x="1378" y="7"/>
                  </a:lnTo>
                  <a:lnTo>
                    <a:pt x="1148" y="7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57">
              <a:extLst>
                <a:ext uri="{FF2B5EF4-FFF2-40B4-BE49-F238E27FC236}">
                  <a16:creationId xmlns:a16="http://schemas.microsoft.com/office/drawing/2014/main" id="{3E3439F9-0B08-4043-B35E-F5868EE5F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8257" y="2259133"/>
              <a:ext cx="2187575" cy="2411"/>
            </a:xfrm>
            <a:custGeom>
              <a:avLst/>
              <a:gdLst>
                <a:gd name="T0" fmla="*/ 0 w 1378"/>
                <a:gd name="T1" fmla="*/ 0 h 2"/>
                <a:gd name="T2" fmla="*/ 230 w 1378"/>
                <a:gd name="T3" fmla="*/ 0 h 2"/>
                <a:gd name="T4" fmla="*/ 230 w 1378"/>
                <a:gd name="T5" fmla="*/ 1 h 2"/>
                <a:gd name="T6" fmla="*/ 0 w 1378"/>
                <a:gd name="T7" fmla="*/ 1 h 2"/>
                <a:gd name="T8" fmla="*/ 0 w 1378"/>
                <a:gd name="T9" fmla="*/ 0 h 2"/>
                <a:gd name="T10" fmla="*/ 574 w 1378"/>
                <a:gd name="T11" fmla="*/ 0 h 2"/>
                <a:gd name="T12" fmla="*/ 804 w 1378"/>
                <a:gd name="T13" fmla="*/ 0 h 2"/>
                <a:gd name="T14" fmla="*/ 804 w 1378"/>
                <a:gd name="T15" fmla="*/ 2 h 2"/>
                <a:gd name="T16" fmla="*/ 574 w 1378"/>
                <a:gd name="T17" fmla="*/ 2 h 2"/>
                <a:gd name="T18" fmla="*/ 574 w 1378"/>
                <a:gd name="T19" fmla="*/ 0 h 2"/>
                <a:gd name="T20" fmla="*/ 1148 w 1378"/>
                <a:gd name="T21" fmla="*/ 0 h 2"/>
                <a:gd name="T22" fmla="*/ 1378 w 1378"/>
                <a:gd name="T23" fmla="*/ 0 h 2"/>
                <a:gd name="T24" fmla="*/ 1378 w 1378"/>
                <a:gd name="T25" fmla="*/ 1 h 2"/>
                <a:gd name="T26" fmla="*/ 1148 w 1378"/>
                <a:gd name="T27" fmla="*/ 1 h 2"/>
                <a:gd name="T28" fmla="*/ 1148 w 1378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8" h="2">
                  <a:moveTo>
                    <a:pt x="0" y="0"/>
                  </a:moveTo>
                  <a:lnTo>
                    <a:pt x="230" y="0"/>
                  </a:lnTo>
                  <a:lnTo>
                    <a:pt x="23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574" y="0"/>
                  </a:moveTo>
                  <a:lnTo>
                    <a:pt x="804" y="0"/>
                  </a:lnTo>
                  <a:lnTo>
                    <a:pt x="804" y="2"/>
                  </a:lnTo>
                  <a:lnTo>
                    <a:pt x="574" y="2"/>
                  </a:lnTo>
                  <a:lnTo>
                    <a:pt x="574" y="0"/>
                  </a:lnTo>
                  <a:close/>
                  <a:moveTo>
                    <a:pt x="1148" y="0"/>
                  </a:moveTo>
                  <a:lnTo>
                    <a:pt x="1378" y="0"/>
                  </a:lnTo>
                  <a:lnTo>
                    <a:pt x="1378" y="1"/>
                  </a:lnTo>
                  <a:lnTo>
                    <a:pt x="1148" y="1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D19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Rectangle 58">
              <a:extLst>
                <a:ext uri="{FF2B5EF4-FFF2-40B4-BE49-F238E27FC236}">
                  <a16:creationId xmlns:a16="http://schemas.microsoft.com/office/drawing/2014/main" id="{4D47C76F-A0DA-4A6D-9936-BC29B6A8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3619" y="2260337"/>
              <a:ext cx="4763" cy="3183219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59">
              <a:extLst>
                <a:ext uri="{FF2B5EF4-FFF2-40B4-BE49-F238E27FC236}">
                  <a16:creationId xmlns:a16="http://schemas.microsoft.com/office/drawing/2014/main" id="{6C1F3026-436B-402B-9811-D6FE13A8E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1394" y="2256722"/>
              <a:ext cx="23813" cy="3190451"/>
            </a:xfrm>
            <a:custGeom>
              <a:avLst/>
              <a:gdLst>
                <a:gd name="T0" fmla="*/ 0 w 15"/>
                <a:gd name="T1" fmla="*/ 2641 h 2647"/>
                <a:gd name="T2" fmla="*/ 15 w 15"/>
                <a:gd name="T3" fmla="*/ 2641 h 2647"/>
                <a:gd name="T4" fmla="*/ 15 w 15"/>
                <a:gd name="T5" fmla="*/ 2647 h 2647"/>
                <a:gd name="T6" fmla="*/ 0 w 15"/>
                <a:gd name="T7" fmla="*/ 2647 h 2647"/>
                <a:gd name="T8" fmla="*/ 0 w 15"/>
                <a:gd name="T9" fmla="*/ 2641 h 2647"/>
                <a:gd name="T10" fmla="*/ 0 w 15"/>
                <a:gd name="T11" fmla="*/ 2377 h 2647"/>
                <a:gd name="T12" fmla="*/ 15 w 15"/>
                <a:gd name="T13" fmla="*/ 2377 h 2647"/>
                <a:gd name="T14" fmla="*/ 15 w 15"/>
                <a:gd name="T15" fmla="*/ 2383 h 2647"/>
                <a:gd name="T16" fmla="*/ 0 w 15"/>
                <a:gd name="T17" fmla="*/ 2383 h 2647"/>
                <a:gd name="T18" fmla="*/ 0 w 15"/>
                <a:gd name="T19" fmla="*/ 2377 h 2647"/>
                <a:gd name="T20" fmla="*/ 0 w 15"/>
                <a:gd name="T21" fmla="*/ 2113 h 2647"/>
                <a:gd name="T22" fmla="*/ 15 w 15"/>
                <a:gd name="T23" fmla="*/ 2113 h 2647"/>
                <a:gd name="T24" fmla="*/ 15 w 15"/>
                <a:gd name="T25" fmla="*/ 2119 h 2647"/>
                <a:gd name="T26" fmla="*/ 0 w 15"/>
                <a:gd name="T27" fmla="*/ 2119 h 2647"/>
                <a:gd name="T28" fmla="*/ 0 w 15"/>
                <a:gd name="T29" fmla="*/ 2113 h 2647"/>
                <a:gd name="T30" fmla="*/ 0 w 15"/>
                <a:gd name="T31" fmla="*/ 1849 h 2647"/>
                <a:gd name="T32" fmla="*/ 15 w 15"/>
                <a:gd name="T33" fmla="*/ 1849 h 2647"/>
                <a:gd name="T34" fmla="*/ 15 w 15"/>
                <a:gd name="T35" fmla="*/ 1855 h 2647"/>
                <a:gd name="T36" fmla="*/ 0 w 15"/>
                <a:gd name="T37" fmla="*/ 1855 h 2647"/>
                <a:gd name="T38" fmla="*/ 0 w 15"/>
                <a:gd name="T39" fmla="*/ 1849 h 2647"/>
                <a:gd name="T40" fmla="*/ 0 w 15"/>
                <a:gd name="T41" fmla="*/ 1585 h 2647"/>
                <a:gd name="T42" fmla="*/ 15 w 15"/>
                <a:gd name="T43" fmla="*/ 1585 h 2647"/>
                <a:gd name="T44" fmla="*/ 15 w 15"/>
                <a:gd name="T45" fmla="*/ 1591 h 2647"/>
                <a:gd name="T46" fmla="*/ 0 w 15"/>
                <a:gd name="T47" fmla="*/ 1591 h 2647"/>
                <a:gd name="T48" fmla="*/ 0 w 15"/>
                <a:gd name="T49" fmla="*/ 1585 h 2647"/>
                <a:gd name="T50" fmla="*/ 0 w 15"/>
                <a:gd name="T51" fmla="*/ 1320 h 2647"/>
                <a:gd name="T52" fmla="*/ 15 w 15"/>
                <a:gd name="T53" fmla="*/ 1320 h 2647"/>
                <a:gd name="T54" fmla="*/ 15 w 15"/>
                <a:gd name="T55" fmla="*/ 1326 h 2647"/>
                <a:gd name="T56" fmla="*/ 0 w 15"/>
                <a:gd name="T57" fmla="*/ 1326 h 2647"/>
                <a:gd name="T58" fmla="*/ 0 w 15"/>
                <a:gd name="T59" fmla="*/ 1320 h 2647"/>
                <a:gd name="T60" fmla="*/ 0 w 15"/>
                <a:gd name="T61" fmla="*/ 1056 h 2647"/>
                <a:gd name="T62" fmla="*/ 15 w 15"/>
                <a:gd name="T63" fmla="*/ 1056 h 2647"/>
                <a:gd name="T64" fmla="*/ 15 w 15"/>
                <a:gd name="T65" fmla="*/ 1062 h 2647"/>
                <a:gd name="T66" fmla="*/ 0 w 15"/>
                <a:gd name="T67" fmla="*/ 1062 h 2647"/>
                <a:gd name="T68" fmla="*/ 0 w 15"/>
                <a:gd name="T69" fmla="*/ 1056 h 2647"/>
                <a:gd name="T70" fmla="*/ 0 w 15"/>
                <a:gd name="T71" fmla="*/ 792 h 2647"/>
                <a:gd name="T72" fmla="*/ 15 w 15"/>
                <a:gd name="T73" fmla="*/ 792 h 2647"/>
                <a:gd name="T74" fmla="*/ 15 w 15"/>
                <a:gd name="T75" fmla="*/ 798 h 2647"/>
                <a:gd name="T76" fmla="*/ 0 w 15"/>
                <a:gd name="T77" fmla="*/ 798 h 2647"/>
                <a:gd name="T78" fmla="*/ 0 w 15"/>
                <a:gd name="T79" fmla="*/ 792 h 2647"/>
                <a:gd name="T80" fmla="*/ 0 w 15"/>
                <a:gd name="T81" fmla="*/ 528 h 2647"/>
                <a:gd name="T82" fmla="*/ 15 w 15"/>
                <a:gd name="T83" fmla="*/ 528 h 2647"/>
                <a:gd name="T84" fmla="*/ 15 w 15"/>
                <a:gd name="T85" fmla="*/ 534 h 2647"/>
                <a:gd name="T86" fmla="*/ 0 w 15"/>
                <a:gd name="T87" fmla="*/ 534 h 2647"/>
                <a:gd name="T88" fmla="*/ 0 w 15"/>
                <a:gd name="T89" fmla="*/ 528 h 2647"/>
                <a:gd name="T90" fmla="*/ 0 w 15"/>
                <a:gd name="T91" fmla="*/ 264 h 2647"/>
                <a:gd name="T92" fmla="*/ 15 w 15"/>
                <a:gd name="T93" fmla="*/ 264 h 2647"/>
                <a:gd name="T94" fmla="*/ 15 w 15"/>
                <a:gd name="T95" fmla="*/ 270 h 2647"/>
                <a:gd name="T96" fmla="*/ 0 w 15"/>
                <a:gd name="T97" fmla="*/ 270 h 2647"/>
                <a:gd name="T98" fmla="*/ 0 w 15"/>
                <a:gd name="T99" fmla="*/ 264 h 2647"/>
                <a:gd name="T100" fmla="*/ 0 w 15"/>
                <a:gd name="T101" fmla="*/ 0 h 2647"/>
                <a:gd name="T102" fmla="*/ 15 w 15"/>
                <a:gd name="T103" fmla="*/ 0 h 2647"/>
                <a:gd name="T104" fmla="*/ 15 w 15"/>
                <a:gd name="T105" fmla="*/ 6 h 2647"/>
                <a:gd name="T106" fmla="*/ 0 w 15"/>
                <a:gd name="T107" fmla="*/ 6 h 2647"/>
                <a:gd name="T108" fmla="*/ 0 w 15"/>
                <a:gd name="T109" fmla="*/ 0 h 2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" h="2647">
                  <a:moveTo>
                    <a:pt x="0" y="2641"/>
                  </a:moveTo>
                  <a:lnTo>
                    <a:pt x="15" y="2641"/>
                  </a:lnTo>
                  <a:lnTo>
                    <a:pt x="15" y="2647"/>
                  </a:lnTo>
                  <a:lnTo>
                    <a:pt x="0" y="2647"/>
                  </a:lnTo>
                  <a:lnTo>
                    <a:pt x="0" y="2641"/>
                  </a:lnTo>
                  <a:close/>
                  <a:moveTo>
                    <a:pt x="0" y="2377"/>
                  </a:moveTo>
                  <a:lnTo>
                    <a:pt x="15" y="2377"/>
                  </a:lnTo>
                  <a:lnTo>
                    <a:pt x="15" y="2383"/>
                  </a:lnTo>
                  <a:lnTo>
                    <a:pt x="0" y="2383"/>
                  </a:lnTo>
                  <a:lnTo>
                    <a:pt x="0" y="2377"/>
                  </a:lnTo>
                  <a:close/>
                  <a:moveTo>
                    <a:pt x="0" y="2113"/>
                  </a:moveTo>
                  <a:lnTo>
                    <a:pt x="15" y="2113"/>
                  </a:lnTo>
                  <a:lnTo>
                    <a:pt x="15" y="2119"/>
                  </a:lnTo>
                  <a:lnTo>
                    <a:pt x="0" y="2119"/>
                  </a:lnTo>
                  <a:lnTo>
                    <a:pt x="0" y="2113"/>
                  </a:lnTo>
                  <a:close/>
                  <a:moveTo>
                    <a:pt x="0" y="1849"/>
                  </a:moveTo>
                  <a:lnTo>
                    <a:pt x="15" y="1849"/>
                  </a:lnTo>
                  <a:lnTo>
                    <a:pt x="15" y="1855"/>
                  </a:lnTo>
                  <a:lnTo>
                    <a:pt x="0" y="1855"/>
                  </a:lnTo>
                  <a:lnTo>
                    <a:pt x="0" y="1849"/>
                  </a:lnTo>
                  <a:close/>
                  <a:moveTo>
                    <a:pt x="0" y="1585"/>
                  </a:moveTo>
                  <a:lnTo>
                    <a:pt x="15" y="1585"/>
                  </a:lnTo>
                  <a:lnTo>
                    <a:pt x="15" y="1591"/>
                  </a:lnTo>
                  <a:lnTo>
                    <a:pt x="0" y="1591"/>
                  </a:lnTo>
                  <a:lnTo>
                    <a:pt x="0" y="1585"/>
                  </a:lnTo>
                  <a:close/>
                  <a:moveTo>
                    <a:pt x="0" y="1320"/>
                  </a:moveTo>
                  <a:lnTo>
                    <a:pt x="15" y="1320"/>
                  </a:lnTo>
                  <a:lnTo>
                    <a:pt x="15" y="1326"/>
                  </a:lnTo>
                  <a:lnTo>
                    <a:pt x="0" y="1326"/>
                  </a:lnTo>
                  <a:lnTo>
                    <a:pt x="0" y="1320"/>
                  </a:lnTo>
                  <a:close/>
                  <a:moveTo>
                    <a:pt x="0" y="1056"/>
                  </a:moveTo>
                  <a:lnTo>
                    <a:pt x="15" y="1056"/>
                  </a:lnTo>
                  <a:lnTo>
                    <a:pt x="15" y="1062"/>
                  </a:lnTo>
                  <a:lnTo>
                    <a:pt x="0" y="1062"/>
                  </a:lnTo>
                  <a:lnTo>
                    <a:pt x="0" y="1056"/>
                  </a:lnTo>
                  <a:close/>
                  <a:moveTo>
                    <a:pt x="0" y="792"/>
                  </a:moveTo>
                  <a:lnTo>
                    <a:pt x="15" y="792"/>
                  </a:lnTo>
                  <a:lnTo>
                    <a:pt x="15" y="798"/>
                  </a:lnTo>
                  <a:lnTo>
                    <a:pt x="0" y="798"/>
                  </a:lnTo>
                  <a:lnTo>
                    <a:pt x="0" y="792"/>
                  </a:lnTo>
                  <a:close/>
                  <a:moveTo>
                    <a:pt x="0" y="528"/>
                  </a:moveTo>
                  <a:lnTo>
                    <a:pt x="15" y="528"/>
                  </a:lnTo>
                  <a:lnTo>
                    <a:pt x="15" y="534"/>
                  </a:lnTo>
                  <a:lnTo>
                    <a:pt x="0" y="534"/>
                  </a:lnTo>
                  <a:lnTo>
                    <a:pt x="0" y="528"/>
                  </a:lnTo>
                  <a:close/>
                  <a:moveTo>
                    <a:pt x="0" y="264"/>
                  </a:moveTo>
                  <a:lnTo>
                    <a:pt x="15" y="264"/>
                  </a:lnTo>
                  <a:lnTo>
                    <a:pt x="15" y="270"/>
                  </a:lnTo>
                  <a:lnTo>
                    <a:pt x="0" y="270"/>
                  </a:lnTo>
                  <a:lnTo>
                    <a:pt x="0" y="264"/>
                  </a:lnTo>
                  <a:close/>
                  <a:moveTo>
                    <a:pt x="0" y="0"/>
                  </a:moveTo>
                  <a:lnTo>
                    <a:pt x="15" y="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Rectangle 60">
              <a:extLst>
                <a:ext uri="{FF2B5EF4-FFF2-40B4-BE49-F238E27FC236}">
                  <a16:creationId xmlns:a16="http://schemas.microsoft.com/office/drawing/2014/main" id="{4EEC9FE0-C62E-4054-977F-24DD31AB4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5207" y="5439941"/>
              <a:ext cx="2733675" cy="7232"/>
            </a:xfrm>
            <a:prstGeom prst="rect">
              <a:avLst/>
            </a:pr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A8BCF289-C3F4-4FDE-853C-A17AD36846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19" y="5443558"/>
              <a:ext cx="2738438" cy="31338"/>
            </a:xfrm>
            <a:custGeom>
              <a:avLst/>
              <a:gdLst>
                <a:gd name="T0" fmla="*/ 3 w 1725"/>
                <a:gd name="T1" fmla="*/ 0 h 26"/>
                <a:gd name="T2" fmla="*/ 3 w 1725"/>
                <a:gd name="T3" fmla="*/ 26 h 26"/>
                <a:gd name="T4" fmla="*/ 0 w 1725"/>
                <a:gd name="T5" fmla="*/ 26 h 26"/>
                <a:gd name="T6" fmla="*/ 0 w 1725"/>
                <a:gd name="T7" fmla="*/ 0 h 26"/>
                <a:gd name="T8" fmla="*/ 3 w 1725"/>
                <a:gd name="T9" fmla="*/ 0 h 26"/>
                <a:gd name="T10" fmla="*/ 577 w 1725"/>
                <a:gd name="T11" fmla="*/ 0 h 26"/>
                <a:gd name="T12" fmla="*/ 577 w 1725"/>
                <a:gd name="T13" fmla="*/ 26 h 26"/>
                <a:gd name="T14" fmla="*/ 574 w 1725"/>
                <a:gd name="T15" fmla="*/ 26 h 26"/>
                <a:gd name="T16" fmla="*/ 574 w 1725"/>
                <a:gd name="T17" fmla="*/ 0 h 26"/>
                <a:gd name="T18" fmla="*/ 577 w 1725"/>
                <a:gd name="T19" fmla="*/ 0 h 26"/>
                <a:gd name="T20" fmla="*/ 1151 w 1725"/>
                <a:gd name="T21" fmla="*/ 0 h 26"/>
                <a:gd name="T22" fmla="*/ 1151 w 1725"/>
                <a:gd name="T23" fmla="*/ 26 h 26"/>
                <a:gd name="T24" fmla="*/ 1148 w 1725"/>
                <a:gd name="T25" fmla="*/ 26 h 26"/>
                <a:gd name="T26" fmla="*/ 1148 w 1725"/>
                <a:gd name="T27" fmla="*/ 0 h 26"/>
                <a:gd name="T28" fmla="*/ 1151 w 1725"/>
                <a:gd name="T29" fmla="*/ 0 h 26"/>
                <a:gd name="T30" fmla="*/ 1725 w 1725"/>
                <a:gd name="T31" fmla="*/ 0 h 26"/>
                <a:gd name="T32" fmla="*/ 1725 w 1725"/>
                <a:gd name="T33" fmla="*/ 26 h 26"/>
                <a:gd name="T34" fmla="*/ 1722 w 1725"/>
                <a:gd name="T35" fmla="*/ 26 h 26"/>
                <a:gd name="T36" fmla="*/ 1722 w 1725"/>
                <a:gd name="T37" fmla="*/ 0 h 26"/>
                <a:gd name="T38" fmla="*/ 1725 w 1725"/>
                <a:gd name="T3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5" h="26">
                  <a:moveTo>
                    <a:pt x="3" y="0"/>
                  </a:moveTo>
                  <a:lnTo>
                    <a:pt x="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577" y="0"/>
                  </a:moveTo>
                  <a:lnTo>
                    <a:pt x="577" y="26"/>
                  </a:lnTo>
                  <a:lnTo>
                    <a:pt x="574" y="26"/>
                  </a:lnTo>
                  <a:lnTo>
                    <a:pt x="574" y="0"/>
                  </a:lnTo>
                  <a:lnTo>
                    <a:pt x="577" y="0"/>
                  </a:lnTo>
                  <a:close/>
                  <a:moveTo>
                    <a:pt x="1151" y="0"/>
                  </a:moveTo>
                  <a:lnTo>
                    <a:pt x="1151" y="26"/>
                  </a:lnTo>
                  <a:lnTo>
                    <a:pt x="1148" y="26"/>
                  </a:lnTo>
                  <a:lnTo>
                    <a:pt x="1148" y="0"/>
                  </a:lnTo>
                  <a:lnTo>
                    <a:pt x="1151" y="0"/>
                  </a:lnTo>
                  <a:close/>
                  <a:moveTo>
                    <a:pt x="1725" y="0"/>
                  </a:moveTo>
                  <a:lnTo>
                    <a:pt x="1725" y="26"/>
                  </a:lnTo>
                  <a:lnTo>
                    <a:pt x="1722" y="26"/>
                  </a:lnTo>
                  <a:lnTo>
                    <a:pt x="1722" y="0"/>
                  </a:lnTo>
                  <a:lnTo>
                    <a:pt x="1725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Rectangle 62">
              <a:extLst>
                <a:ext uri="{FF2B5EF4-FFF2-40B4-BE49-F238E27FC236}">
                  <a16:creationId xmlns:a16="http://schemas.microsoft.com/office/drawing/2014/main" id="{6832FDB5-71CF-4B35-A883-EF0FFB2DC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760" y="5323379"/>
              <a:ext cx="2516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573A7B9E-2970-4DCD-9F6B-12AB325BD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5005175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C32EAE9-CAB6-408D-93FC-7482F74F2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4686976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65">
              <a:extLst>
                <a:ext uri="{FF2B5EF4-FFF2-40B4-BE49-F238E27FC236}">
                  <a16:creationId xmlns:a16="http://schemas.microsoft.com/office/drawing/2014/main" id="{6225CA2C-08BC-4305-9F96-C205C1025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4367571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30%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81426FD4-372B-4183-AA2E-487D24285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4049368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40%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67">
              <a:extLst>
                <a:ext uri="{FF2B5EF4-FFF2-40B4-BE49-F238E27FC236}">
                  <a16:creationId xmlns:a16="http://schemas.microsoft.com/office/drawing/2014/main" id="{7898601F-0284-45A8-B6CF-D18F869E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3731167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68">
              <a:extLst>
                <a:ext uri="{FF2B5EF4-FFF2-40B4-BE49-F238E27FC236}">
                  <a16:creationId xmlns:a16="http://schemas.microsoft.com/office/drawing/2014/main" id="{19FB4035-6D0D-4251-862D-E7906EDA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3412965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60%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69">
              <a:extLst>
                <a:ext uri="{FF2B5EF4-FFF2-40B4-BE49-F238E27FC236}">
                  <a16:creationId xmlns:a16="http://schemas.microsoft.com/office/drawing/2014/main" id="{F9EE17BF-C9C0-4EC7-BF9F-4830F1EAC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3093557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70">
              <a:extLst>
                <a:ext uri="{FF2B5EF4-FFF2-40B4-BE49-F238E27FC236}">
                  <a16:creationId xmlns:a16="http://schemas.microsoft.com/office/drawing/2014/main" id="{7FFFD95B-B0AA-4ECA-96CF-D6A5E5259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2775358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71">
              <a:extLst>
                <a:ext uri="{FF2B5EF4-FFF2-40B4-BE49-F238E27FC236}">
                  <a16:creationId xmlns:a16="http://schemas.microsoft.com/office/drawing/2014/main" id="{918B8D38-4D7A-454F-A045-F42037314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565" y="2457157"/>
              <a:ext cx="3558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90%</a:t>
              </a:r>
              <a:endParaRPr kumimoji="0" lang="sv-SE" altLang="sv-S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72">
              <a:extLst>
                <a:ext uri="{FF2B5EF4-FFF2-40B4-BE49-F238E27FC236}">
                  <a16:creationId xmlns:a16="http://schemas.microsoft.com/office/drawing/2014/main" id="{2EC26659-F293-4974-8771-183977DD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782" y="2138955"/>
              <a:ext cx="4600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v-SE" altLang="sv-S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100%</a:t>
              </a:r>
              <a:endParaRPr kumimoji="0" lang="sv-SE" altLang="sv-SE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49">
              <a:extLst>
                <a:ext uri="{FF2B5EF4-FFF2-40B4-BE49-F238E27FC236}">
                  <a16:creationId xmlns:a16="http://schemas.microsoft.com/office/drawing/2014/main" id="{E4567799-DA4B-4E48-AE6D-AA71757ECE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619" y="2256722"/>
              <a:ext cx="2738438" cy="3190451"/>
            </a:xfrm>
            <a:custGeom>
              <a:avLst/>
              <a:gdLst>
                <a:gd name="T0" fmla="*/ 0 w 24408"/>
                <a:gd name="T1" fmla="*/ 24 h 22056"/>
                <a:gd name="T2" fmla="*/ 24 w 24408"/>
                <a:gd name="T3" fmla="*/ 0 h 22056"/>
                <a:gd name="T4" fmla="*/ 24384 w 24408"/>
                <a:gd name="T5" fmla="*/ 0 h 22056"/>
                <a:gd name="T6" fmla="*/ 24408 w 24408"/>
                <a:gd name="T7" fmla="*/ 24 h 22056"/>
                <a:gd name="T8" fmla="*/ 24408 w 24408"/>
                <a:gd name="T9" fmla="*/ 22032 h 22056"/>
                <a:gd name="T10" fmla="*/ 24384 w 24408"/>
                <a:gd name="T11" fmla="*/ 22056 h 22056"/>
                <a:gd name="T12" fmla="*/ 24 w 24408"/>
                <a:gd name="T13" fmla="*/ 22056 h 22056"/>
                <a:gd name="T14" fmla="*/ 0 w 24408"/>
                <a:gd name="T15" fmla="*/ 22032 h 22056"/>
                <a:gd name="T16" fmla="*/ 0 w 24408"/>
                <a:gd name="T17" fmla="*/ 24 h 22056"/>
                <a:gd name="T18" fmla="*/ 48 w 24408"/>
                <a:gd name="T19" fmla="*/ 22032 h 22056"/>
                <a:gd name="T20" fmla="*/ 24 w 24408"/>
                <a:gd name="T21" fmla="*/ 22008 h 22056"/>
                <a:gd name="T22" fmla="*/ 24384 w 24408"/>
                <a:gd name="T23" fmla="*/ 22008 h 22056"/>
                <a:gd name="T24" fmla="*/ 24360 w 24408"/>
                <a:gd name="T25" fmla="*/ 22032 h 22056"/>
                <a:gd name="T26" fmla="*/ 24360 w 24408"/>
                <a:gd name="T27" fmla="*/ 24 h 22056"/>
                <a:gd name="T28" fmla="*/ 24384 w 24408"/>
                <a:gd name="T29" fmla="*/ 48 h 22056"/>
                <a:gd name="T30" fmla="*/ 24 w 24408"/>
                <a:gd name="T31" fmla="*/ 48 h 22056"/>
                <a:gd name="T32" fmla="*/ 48 w 24408"/>
                <a:gd name="T33" fmla="*/ 24 h 22056"/>
                <a:gd name="T34" fmla="*/ 48 w 24408"/>
                <a:gd name="T35" fmla="*/ 22032 h 2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408" h="2205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4384" y="0"/>
                  </a:lnTo>
                  <a:cubicBezTo>
                    <a:pt x="24398" y="0"/>
                    <a:pt x="24408" y="11"/>
                    <a:pt x="24408" y="24"/>
                  </a:cubicBezTo>
                  <a:lnTo>
                    <a:pt x="24408" y="22032"/>
                  </a:lnTo>
                  <a:cubicBezTo>
                    <a:pt x="24408" y="22046"/>
                    <a:pt x="24398" y="22056"/>
                    <a:pt x="24384" y="22056"/>
                  </a:cubicBezTo>
                  <a:lnTo>
                    <a:pt x="24" y="22056"/>
                  </a:lnTo>
                  <a:cubicBezTo>
                    <a:pt x="11" y="22056"/>
                    <a:pt x="0" y="22046"/>
                    <a:pt x="0" y="22032"/>
                  </a:cubicBezTo>
                  <a:lnTo>
                    <a:pt x="0" y="24"/>
                  </a:lnTo>
                  <a:close/>
                  <a:moveTo>
                    <a:pt x="48" y="22032"/>
                  </a:moveTo>
                  <a:lnTo>
                    <a:pt x="24" y="22008"/>
                  </a:lnTo>
                  <a:lnTo>
                    <a:pt x="24384" y="22008"/>
                  </a:lnTo>
                  <a:lnTo>
                    <a:pt x="24360" y="22032"/>
                  </a:lnTo>
                  <a:lnTo>
                    <a:pt x="24360" y="24"/>
                  </a:lnTo>
                  <a:lnTo>
                    <a:pt x="24384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203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A76824D-72EC-4495-A44D-D3ED3525702D}"/>
              </a:ext>
            </a:extLst>
          </p:cNvPr>
          <p:cNvSpPr txBox="1"/>
          <p:nvPr/>
        </p:nvSpPr>
        <p:spPr>
          <a:xfrm>
            <a:off x="5441632" y="6274270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Exposure scenario</a:t>
            </a:r>
          </a:p>
        </p:txBody>
      </p:sp>
      <p:sp>
        <p:nvSpPr>
          <p:cNvPr id="34" name="Rectangle 40">
            <a:extLst>
              <a:ext uri="{FF2B5EF4-FFF2-40B4-BE49-F238E27FC236}">
                <a16:creationId xmlns:a16="http://schemas.microsoft.com/office/drawing/2014/main" id="{B6C65685-7CAD-4D05-A667-32CAD7D4F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554" y="1621017"/>
            <a:ext cx="144000" cy="144000"/>
          </a:xfrm>
          <a:prstGeom prst="rect">
            <a:avLst/>
          </a:prstGeom>
          <a:solidFill>
            <a:srgbClr val="0070C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F8C22D4D-BFEC-4E73-AC75-33916BF4C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554" y="1815485"/>
            <a:ext cx="144000" cy="144000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6" name="Rectangle 44">
            <a:extLst>
              <a:ext uri="{FF2B5EF4-FFF2-40B4-BE49-F238E27FC236}">
                <a16:creationId xmlns:a16="http://schemas.microsoft.com/office/drawing/2014/main" id="{7796B499-BB45-43DC-8DB5-0C2D1789F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554" y="2013921"/>
            <a:ext cx="144000" cy="144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5EE7CF18-BCB4-4C39-A15C-E3014C19F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8554" y="2208389"/>
            <a:ext cx="144000" cy="144000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" name="Rectangle 48">
            <a:extLst>
              <a:ext uri="{FF2B5EF4-FFF2-40B4-BE49-F238E27FC236}">
                <a16:creationId xmlns:a16="http://schemas.microsoft.com/office/drawing/2014/main" id="{837465BB-4BC9-4615-A0F7-5D279C9F6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36" y="1620557"/>
            <a:ext cx="144000" cy="144000"/>
          </a:xfrm>
          <a:prstGeom prst="rect">
            <a:avLst/>
          </a:prstGeom>
          <a:pattFill prst="wdDnDiag">
            <a:fgClr>
              <a:srgbClr val="000000"/>
            </a:fgClr>
            <a:bgClr>
              <a:schemeClr val="tx2">
                <a:lumMod val="60000"/>
                <a:lumOff val="40000"/>
              </a:schemeClr>
            </a:bgClr>
          </a:patt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Rectangle 49">
            <a:extLst>
              <a:ext uri="{FF2B5EF4-FFF2-40B4-BE49-F238E27FC236}">
                <a16:creationId xmlns:a16="http://schemas.microsoft.com/office/drawing/2014/main" id="{9CF91E67-8936-4E0C-98F1-F2AE88991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697" y="1588088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Water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204FFAEE-4215-4DF3-B4A5-F52FC81B7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36" y="1816613"/>
            <a:ext cx="144000" cy="144000"/>
          </a:xfrm>
          <a:prstGeom prst="rect">
            <a:avLst/>
          </a:prstGeom>
          <a:pattFill prst="wdDnDiag">
            <a:fgClr>
              <a:srgbClr val="000000"/>
            </a:fgClr>
            <a:bgClr>
              <a:srgbClr val="92D050"/>
            </a:bgClr>
          </a:patt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1" name="Rectangle 51">
            <a:extLst>
              <a:ext uri="{FF2B5EF4-FFF2-40B4-BE49-F238E27FC236}">
                <a16:creationId xmlns:a16="http://schemas.microsoft.com/office/drawing/2014/main" id="{41C9F85D-3804-4CB4-A6CD-FA7EA78C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6507" y="1784144"/>
            <a:ext cx="343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Diet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2" name="Rectangle 52">
            <a:extLst>
              <a:ext uri="{FF2B5EF4-FFF2-40B4-BE49-F238E27FC236}">
                <a16:creationId xmlns:a16="http://schemas.microsoft.com/office/drawing/2014/main" id="{C88B03B3-02DB-48AF-82FF-938A30BE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36" y="2011081"/>
            <a:ext cx="144000" cy="144000"/>
          </a:xfrm>
          <a:prstGeom prst="rect">
            <a:avLst/>
          </a:prstGeom>
          <a:pattFill prst="wdDnDiag">
            <a:fgClr>
              <a:srgbClr val="000000"/>
            </a:fgClr>
            <a:bgClr>
              <a:srgbClr val="FFFF00"/>
            </a:bgClr>
          </a:patt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Rectangle 53">
            <a:extLst>
              <a:ext uri="{FF2B5EF4-FFF2-40B4-BE49-F238E27FC236}">
                <a16:creationId xmlns:a16="http://schemas.microsoft.com/office/drawing/2014/main" id="{9DF9BCB3-D890-4468-8FEA-B8AF4AF8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697" y="1993616"/>
            <a:ext cx="237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Air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4" name="Rectangle 54">
            <a:extLst>
              <a:ext uri="{FF2B5EF4-FFF2-40B4-BE49-F238E27FC236}">
                <a16:creationId xmlns:a16="http://schemas.microsoft.com/office/drawing/2014/main" id="{6340DB26-E00E-4245-A83B-994E77B6F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536" y="2207136"/>
            <a:ext cx="144000" cy="144000"/>
          </a:xfrm>
          <a:prstGeom prst="rect">
            <a:avLst/>
          </a:prstGeom>
          <a:pattFill prst="wdDnDiag">
            <a:fgClr>
              <a:srgbClr val="000000"/>
            </a:fgClr>
            <a:bgClr>
              <a:schemeClr val="bg1">
                <a:lumMod val="75000"/>
              </a:schemeClr>
            </a:bgClr>
          </a:pattFill>
          <a:ln w="3175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5" name="Rectangle 55">
            <a:extLst>
              <a:ext uri="{FF2B5EF4-FFF2-40B4-BE49-F238E27FC236}">
                <a16:creationId xmlns:a16="http://schemas.microsoft.com/office/drawing/2014/main" id="{8BF1CBF0-4A4E-4692-8534-D16C5312F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223" y="2174667"/>
            <a:ext cx="380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Dust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6" name="Rectangle 49">
            <a:extLst>
              <a:ext uri="{FF2B5EF4-FFF2-40B4-BE49-F238E27FC236}">
                <a16:creationId xmlns:a16="http://schemas.microsoft.com/office/drawing/2014/main" id="{D73D2203-8C2C-4DD9-8B38-47DC6F5D2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891" y="1238563"/>
            <a:ext cx="946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Direct dose</a:t>
            </a:r>
            <a:endParaRPr kumimoji="0" lang="sv-SE" altLang="sv-SE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7" name="Rectangle 49">
            <a:extLst>
              <a:ext uri="{FF2B5EF4-FFF2-40B4-BE49-F238E27FC236}">
                <a16:creationId xmlns:a16="http://schemas.microsoft.com/office/drawing/2014/main" id="{7C0CA4C5-28D2-40B1-8975-52F761EB4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975" y="1585397"/>
            <a:ext cx="5129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Water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8" name="Rectangle 51">
            <a:extLst>
              <a:ext uri="{FF2B5EF4-FFF2-40B4-BE49-F238E27FC236}">
                <a16:creationId xmlns:a16="http://schemas.microsoft.com/office/drawing/2014/main" id="{E8973A37-0196-4CC9-A75E-FB810B3D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785" y="1781453"/>
            <a:ext cx="343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Diet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" name="Rectangle 53">
            <a:extLst>
              <a:ext uri="{FF2B5EF4-FFF2-40B4-BE49-F238E27FC236}">
                <a16:creationId xmlns:a16="http://schemas.microsoft.com/office/drawing/2014/main" id="{311F5819-A5ED-43E2-850B-CCD6FD2A3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4975" y="1990925"/>
            <a:ext cx="237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Air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0" name="Rectangle 55">
            <a:extLst>
              <a:ext uri="{FF2B5EF4-FFF2-40B4-BE49-F238E27FC236}">
                <a16:creationId xmlns:a16="http://schemas.microsoft.com/office/drawing/2014/main" id="{8AF352A9-8913-4B8C-BCFA-D2488FE9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501" y="2171976"/>
            <a:ext cx="3808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Dust</a:t>
            </a:r>
            <a:endParaRPr kumimoji="0" lang="sv-SE" alt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" name="Rectangle 49">
            <a:extLst>
              <a:ext uri="{FF2B5EF4-FFF2-40B4-BE49-F238E27FC236}">
                <a16:creationId xmlns:a16="http://schemas.microsoft.com/office/drawing/2014/main" id="{9566088A-BA07-4905-BD99-DF6105BC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1238563"/>
            <a:ext cx="10857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Indirect</a:t>
            </a:r>
            <a:r>
              <a:rPr kumimoji="0" lang="sv-SE" altLang="sv-SE" sz="1600" b="0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sv-SE" altLang="sv-SE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dose</a:t>
            </a:r>
            <a:endParaRPr kumimoji="0" lang="sv-SE" altLang="sv-SE" sz="16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362C7B0-8D9E-4DB6-8EB0-D5D9768792F7}"/>
              </a:ext>
            </a:extLst>
          </p:cNvPr>
          <p:cNvSpPr txBox="1"/>
          <p:nvPr/>
        </p:nvSpPr>
        <p:spPr>
          <a:xfrm>
            <a:off x="76809" y="6392028"/>
            <a:ext cx="468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+mn-lt"/>
              </a:rPr>
              <a:t>Gebbink</a:t>
            </a:r>
            <a:r>
              <a:rPr lang="en-US" sz="1400" dirty="0">
                <a:latin typeface="+mn-lt"/>
              </a:rPr>
              <a:t> et al., (2021) Environ. Int., 74, 160-169.</a:t>
            </a:r>
            <a:endParaRPr lang="en-SE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71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in Images | Free Vectors, Stock Photos &amp; PSD">
            <a:extLst>
              <a:ext uri="{FF2B5EF4-FFF2-40B4-BE49-F238E27FC236}">
                <a16:creationId xmlns:a16="http://schemas.microsoft.com/office/drawing/2014/main" id="{5A285561-D8FD-4C07-8189-8FE185C0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82" y="3543601"/>
            <a:ext cx="2370769" cy="18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loud 53">
            <a:extLst>
              <a:ext uri="{FF2B5EF4-FFF2-40B4-BE49-F238E27FC236}">
                <a16:creationId xmlns:a16="http://schemas.microsoft.com/office/drawing/2014/main" id="{E9A29388-4CE9-4923-95AA-AFEF1CAB24A1}"/>
              </a:ext>
            </a:extLst>
          </p:cNvPr>
          <p:cNvSpPr/>
          <p:nvPr/>
        </p:nvSpPr>
        <p:spPr>
          <a:xfrm>
            <a:off x="3155638" y="2323654"/>
            <a:ext cx="2640497" cy="1658264"/>
          </a:xfrm>
          <a:prstGeom prst="cloud">
            <a:avLst/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2D07ADBA-8AF9-4813-A89A-42706D85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42" y="143851"/>
            <a:ext cx="2739001" cy="72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hord 4"/>
          <p:cNvSpPr/>
          <p:nvPr/>
        </p:nvSpPr>
        <p:spPr>
          <a:xfrm rot="6854993">
            <a:off x="1048601" y="4447553"/>
            <a:ext cx="2592288" cy="2160240"/>
          </a:xfrm>
          <a:prstGeom prst="chord">
            <a:avLst>
              <a:gd name="adj1" fmla="val 2709792"/>
              <a:gd name="adj2" fmla="val 16158803"/>
            </a:avLst>
          </a:prstGeom>
          <a:solidFill>
            <a:srgbClr val="C09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/>
          <p:nvPr/>
        </p:nvSpPr>
        <p:spPr>
          <a:xfrm rot="6854993">
            <a:off x="2118734" y="4869159"/>
            <a:ext cx="2592288" cy="2160240"/>
          </a:xfrm>
          <a:prstGeom prst="chord">
            <a:avLst>
              <a:gd name="adj1" fmla="val 2709792"/>
              <a:gd name="adj2" fmla="val 16158803"/>
            </a:avLst>
          </a:prstGeom>
          <a:solidFill>
            <a:srgbClr val="C09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ord 6"/>
          <p:cNvSpPr/>
          <p:nvPr/>
        </p:nvSpPr>
        <p:spPr>
          <a:xfrm rot="6854993">
            <a:off x="-1615694" y="3902272"/>
            <a:ext cx="2592288" cy="2160240"/>
          </a:xfrm>
          <a:prstGeom prst="chord">
            <a:avLst>
              <a:gd name="adj1" fmla="val 2709792"/>
              <a:gd name="adj2" fmla="val 16158803"/>
            </a:avLst>
          </a:prstGeom>
          <a:solidFill>
            <a:srgbClr val="C09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08520" y="5373217"/>
            <a:ext cx="9865096" cy="3765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ck Arc 8"/>
          <p:cNvSpPr/>
          <p:nvPr/>
        </p:nvSpPr>
        <p:spPr>
          <a:xfrm rot="1307308">
            <a:off x="729560" y="4617133"/>
            <a:ext cx="3600400" cy="1512168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hord 3"/>
          <p:cNvSpPr/>
          <p:nvPr/>
        </p:nvSpPr>
        <p:spPr>
          <a:xfrm rot="6854993">
            <a:off x="-283546" y="4419688"/>
            <a:ext cx="2592288" cy="2160240"/>
          </a:xfrm>
          <a:prstGeom prst="chord">
            <a:avLst>
              <a:gd name="adj1" fmla="val 2709792"/>
              <a:gd name="adj2" fmla="val 16158803"/>
            </a:avLst>
          </a:prstGeom>
          <a:solidFill>
            <a:srgbClr val="C09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7845264">
            <a:off x="3128547" y="4634129"/>
            <a:ext cx="432048" cy="1048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/>
          <p:cNvSpPr/>
          <p:nvPr/>
        </p:nvSpPr>
        <p:spPr>
          <a:xfrm rot="17991136">
            <a:off x="6096497" y="4943611"/>
            <a:ext cx="888141" cy="1123211"/>
          </a:xfrm>
          <a:prstGeom prst="moon">
            <a:avLst>
              <a:gd name="adj" fmla="val 775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oon 13"/>
          <p:cNvSpPr/>
          <p:nvPr/>
        </p:nvSpPr>
        <p:spPr>
          <a:xfrm rot="21200710">
            <a:off x="6909449" y="3946753"/>
            <a:ext cx="2561592" cy="2591267"/>
          </a:xfrm>
          <a:prstGeom prst="moon">
            <a:avLst>
              <a:gd name="adj" fmla="val 5279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oon 14"/>
          <p:cNvSpPr/>
          <p:nvPr/>
        </p:nvSpPr>
        <p:spPr>
          <a:xfrm rot="19368691">
            <a:off x="5792407" y="5003826"/>
            <a:ext cx="913514" cy="1109205"/>
          </a:xfrm>
          <a:prstGeom prst="moon">
            <a:avLst>
              <a:gd name="adj" fmla="val 715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12226544">
            <a:off x="5772376" y="3426145"/>
            <a:ext cx="1972133" cy="526524"/>
          </a:xfrm>
          <a:prstGeom prst="stripedRightArrow">
            <a:avLst>
              <a:gd name="adj1" fmla="val 60117"/>
              <a:gd name="adj2" fmla="val 6011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oon 16"/>
          <p:cNvSpPr/>
          <p:nvPr/>
        </p:nvSpPr>
        <p:spPr>
          <a:xfrm rot="19877009">
            <a:off x="-197226" y="5060527"/>
            <a:ext cx="901430" cy="1241559"/>
          </a:xfrm>
          <a:prstGeom prst="moon">
            <a:avLst>
              <a:gd name="adj" fmla="val 87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oon 17"/>
          <p:cNvSpPr/>
          <p:nvPr/>
        </p:nvSpPr>
        <p:spPr>
          <a:xfrm rot="20024619">
            <a:off x="1547303" y="5217412"/>
            <a:ext cx="888141" cy="1341189"/>
          </a:xfrm>
          <a:prstGeom prst="moon">
            <a:avLst>
              <a:gd name="adj" fmla="val 87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oon 18"/>
          <p:cNvSpPr/>
          <p:nvPr/>
        </p:nvSpPr>
        <p:spPr>
          <a:xfrm rot="19368691">
            <a:off x="1185328" y="5266488"/>
            <a:ext cx="913514" cy="1109205"/>
          </a:xfrm>
          <a:prstGeom prst="moon">
            <a:avLst>
              <a:gd name="adj" fmla="val 715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oon 19"/>
          <p:cNvSpPr/>
          <p:nvPr/>
        </p:nvSpPr>
        <p:spPr>
          <a:xfrm rot="18907948">
            <a:off x="471228" y="5147515"/>
            <a:ext cx="901430" cy="1241559"/>
          </a:xfrm>
          <a:prstGeom prst="moon">
            <a:avLst>
              <a:gd name="adj" fmla="val 87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oon 20"/>
          <p:cNvSpPr/>
          <p:nvPr/>
        </p:nvSpPr>
        <p:spPr>
          <a:xfrm rot="18907948">
            <a:off x="908418" y="5285235"/>
            <a:ext cx="901430" cy="1241559"/>
          </a:xfrm>
          <a:prstGeom prst="moon">
            <a:avLst>
              <a:gd name="adj" fmla="val 87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oon 21"/>
          <p:cNvSpPr/>
          <p:nvPr/>
        </p:nvSpPr>
        <p:spPr>
          <a:xfrm rot="20089563">
            <a:off x="2025798" y="5010774"/>
            <a:ext cx="913514" cy="1109205"/>
          </a:xfrm>
          <a:prstGeom prst="moon">
            <a:avLst>
              <a:gd name="adj" fmla="val 715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oon 22"/>
          <p:cNvSpPr/>
          <p:nvPr/>
        </p:nvSpPr>
        <p:spPr>
          <a:xfrm rot="17991136">
            <a:off x="4969971" y="5226534"/>
            <a:ext cx="888141" cy="684102"/>
          </a:xfrm>
          <a:prstGeom prst="moon">
            <a:avLst>
              <a:gd name="adj" fmla="val 775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/>
          <p:cNvSpPr/>
          <p:nvPr/>
        </p:nvSpPr>
        <p:spPr>
          <a:xfrm rot="19368691">
            <a:off x="4856303" y="5176481"/>
            <a:ext cx="913514" cy="1109205"/>
          </a:xfrm>
          <a:prstGeom prst="moon">
            <a:avLst>
              <a:gd name="adj" fmla="val 715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95131" y="554641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3F8991"/>
                </a:solidFill>
              </a:rPr>
              <a:t>Riverine discharge</a:t>
            </a:r>
            <a:endParaRPr lang="en-US" dirty="0">
              <a:solidFill>
                <a:srgbClr val="3F899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05824" y="281990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Sea spray </a:t>
            </a:r>
          </a:p>
          <a:p>
            <a:pPr algn="ctr"/>
            <a:r>
              <a:rPr lang="sv-SE" dirty="0">
                <a:solidFill>
                  <a:schemeClr val="accent5">
                    <a:lumMod val="50000"/>
                  </a:schemeClr>
                </a:solidFill>
              </a:rPr>
              <a:t>aerosols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96136" y="580526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rgbClr val="3F8991"/>
                </a:solidFill>
              </a:rPr>
              <a:t>Oceanic</a:t>
            </a:r>
            <a:r>
              <a:rPr lang="sv-SE" dirty="0">
                <a:solidFill>
                  <a:srgbClr val="3F8991"/>
                </a:solidFill>
              </a:rPr>
              <a:t> transport</a:t>
            </a:r>
            <a:endParaRPr lang="en-US" dirty="0">
              <a:solidFill>
                <a:srgbClr val="3F899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7298269" y="5773981"/>
            <a:ext cx="432048" cy="1048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rved Down Arrow 35"/>
          <p:cNvSpPr/>
          <p:nvPr/>
        </p:nvSpPr>
        <p:spPr>
          <a:xfrm rot="1287101">
            <a:off x="4320155" y="534288"/>
            <a:ext cx="651786" cy="24712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ln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9583" y="67994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Precursor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5586" y="237151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/>
              <a:t>OH/NOx</a:t>
            </a:r>
            <a:endParaRPr lang="en-US" sz="1400" b="1" dirty="0"/>
          </a:p>
        </p:txBody>
      </p:sp>
      <p:sp>
        <p:nvSpPr>
          <p:cNvPr id="40" name="Cloud Callout 39"/>
          <p:cNvSpPr/>
          <p:nvPr/>
        </p:nvSpPr>
        <p:spPr>
          <a:xfrm>
            <a:off x="591113" y="2051181"/>
            <a:ext cx="685800" cy="459486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Cube 40"/>
          <p:cNvSpPr/>
          <p:nvPr/>
        </p:nvSpPr>
        <p:spPr>
          <a:xfrm>
            <a:off x="111532" y="3553007"/>
            <a:ext cx="1339251" cy="815197"/>
          </a:xfrm>
          <a:prstGeom prst="cube">
            <a:avLst/>
          </a:prstGeom>
          <a:solidFill>
            <a:srgbClr val="9B4F7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Can 41"/>
          <p:cNvSpPr/>
          <p:nvPr/>
        </p:nvSpPr>
        <p:spPr>
          <a:xfrm>
            <a:off x="265466" y="2937952"/>
            <a:ext cx="194094" cy="698610"/>
          </a:xfrm>
          <a:prstGeom prst="can">
            <a:avLst/>
          </a:prstGeom>
          <a:solidFill>
            <a:srgbClr val="9B4F7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Can 42"/>
          <p:cNvSpPr/>
          <p:nvPr/>
        </p:nvSpPr>
        <p:spPr>
          <a:xfrm>
            <a:off x="509162" y="3115217"/>
            <a:ext cx="163902" cy="521345"/>
          </a:xfrm>
          <a:prstGeom prst="can">
            <a:avLst/>
          </a:prstGeom>
          <a:solidFill>
            <a:srgbClr val="9B4F7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336637" y="2455693"/>
            <a:ext cx="863720" cy="526524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226647" y="2464676"/>
            <a:ext cx="446417" cy="369349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9299" y="3041131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B4F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B4F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B4F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air</a:t>
            </a:r>
            <a:endParaRPr lang="en-US" dirty="0">
              <a:solidFill>
                <a:srgbClr val="9B4F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923" y="4366845"/>
            <a:ext cx="288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B4F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emissions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dirty="0">
                <a:solidFill>
                  <a:srgbClr val="9B4F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waters</a:t>
            </a:r>
            <a:endParaRPr lang="en-US" dirty="0">
              <a:solidFill>
                <a:srgbClr val="9B4F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402CD-79E3-4B0D-B5B8-8CCFEA0A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E2CF-D01D-4CEC-9E9E-2B5B6EBB5DB1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1" name="Striped Right Arrow 15">
            <a:extLst>
              <a:ext uri="{FF2B5EF4-FFF2-40B4-BE49-F238E27FC236}">
                <a16:creationId xmlns:a16="http://schemas.microsoft.com/office/drawing/2014/main" id="{3E861F27-5F29-47A1-AD50-D1269D123070}"/>
              </a:ext>
            </a:extLst>
          </p:cNvPr>
          <p:cNvSpPr/>
          <p:nvPr/>
        </p:nvSpPr>
        <p:spPr>
          <a:xfrm rot="6129720">
            <a:off x="3937503" y="1602454"/>
            <a:ext cx="883587" cy="526524"/>
          </a:xfrm>
          <a:prstGeom prst="stripedRightArrow">
            <a:avLst>
              <a:gd name="adj1" fmla="val 60117"/>
              <a:gd name="adj2" fmla="val 6011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triped Right Arrow 15">
            <a:extLst>
              <a:ext uri="{FF2B5EF4-FFF2-40B4-BE49-F238E27FC236}">
                <a16:creationId xmlns:a16="http://schemas.microsoft.com/office/drawing/2014/main" id="{0E6FEDB2-6101-4B4C-B5CF-2D99F8D55FD2}"/>
              </a:ext>
            </a:extLst>
          </p:cNvPr>
          <p:cNvSpPr/>
          <p:nvPr/>
        </p:nvSpPr>
        <p:spPr>
          <a:xfrm rot="499622">
            <a:off x="1427031" y="2488084"/>
            <a:ext cx="1716861" cy="526524"/>
          </a:xfrm>
          <a:prstGeom prst="stripedRightArrow">
            <a:avLst>
              <a:gd name="adj1" fmla="val 60117"/>
              <a:gd name="adj2" fmla="val 60117"/>
            </a:avLst>
          </a:prstGeom>
          <a:solidFill>
            <a:srgbClr val="7A1040"/>
          </a:solidFill>
          <a:ln>
            <a:solidFill>
              <a:srgbClr val="7A1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7A1040"/>
                </a:solidFill>
              </a:ln>
            </a:endParaRPr>
          </a:p>
        </p:txBody>
      </p:sp>
      <p:pic>
        <p:nvPicPr>
          <p:cNvPr id="53" name="Picture 52" descr="Perfluorooctanoic_acid">
            <a:extLst>
              <a:ext uri="{FF2B5EF4-FFF2-40B4-BE49-F238E27FC236}">
                <a16:creationId xmlns:a16="http://schemas.microsoft.com/office/drawing/2014/main" id="{BD62100C-CA5C-42BE-80F1-F1B1F7657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683" y="2732042"/>
            <a:ext cx="2257895" cy="7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302244-754A-40AF-9A48-B7A6A2A3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24" y="143851"/>
            <a:ext cx="1981676" cy="2209206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How do these 4 PFAS get in rain?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8655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6861733" cy="4525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98478"/>
            <a:ext cx="6039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Long-range atmospheric transport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5" y="2780928"/>
            <a:ext cx="5160095" cy="19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90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70962" y="70357"/>
            <a:ext cx="1512168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5284" t="12360" r="25815" b="4762"/>
          <a:stretch/>
        </p:blipFill>
        <p:spPr bwMode="auto">
          <a:xfrm>
            <a:off x="179511" y="709975"/>
            <a:ext cx="7551795" cy="5976664"/>
          </a:xfrm>
          <a:prstGeom prst="snip2Same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965309" y="739120"/>
            <a:ext cx="2725664" cy="91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sv-SE" sz="1600" b="1" kern="0" dirty="0" err="1"/>
              <a:t>PFAAs</a:t>
            </a:r>
            <a:r>
              <a:rPr lang="sv-SE" sz="1600" kern="0" dirty="0"/>
              <a:t> </a:t>
            </a:r>
            <a:r>
              <a:rPr lang="sv-SE" sz="1600" kern="0" dirty="0" err="1"/>
              <a:t>spiked</a:t>
            </a:r>
            <a:r>
              <a:rPr lang="sv-SE" sz="1600" kern="0" dirty="0"/>
              <a:t> to solution </a:t>
            </a:r>
            <a:r>
              <a:rPr lang="sv-SE" sz="1600" kern="0" dirty="0" err="1"/>
              <a:t>of</a:t>
            </a:r>
            <a:r>
              <a:rPr lang="sv-SE" sz="1600" kern="0" dirty="0"/>
              <a:t> </a:t>
            </a:r>
            <a:r>
              <a:rPr lang="sv-SE" sz="1600" kern="0" dirty="0" err="1"/>
              <a:t>artificial</a:t>
            </a:r>
            <a:r>
              <a:rPr lang="sv-SE" sz="1600" kern="0" dirty="0"/>
              <a:t> </a:t>
            </a:r>
            <a:r>
              <a:rPr lang="sv-SE" sz="1600" b="1" kern="0" dirty="0" err="1"/>
              <a:t>sea</a:t>
            </a:r>
            <a:r>
              <a:rPr lang="sv-SE" sz="1600" b="1" kern="0" dirty="0"/>
              <a:t> salt </a:t>
            </a:r>
            <a:r>
              <a:rPr lang="sv-SE" sz="1600" kern="0" dirty="0"/>
              <a:t>(35 psu).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0154" y="3284983"/>
            <a:ext cx="122413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5563780" y="3198697"/>
            <a:ext cx="1769096" cy="99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sv-SE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v-SE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stages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732240" y="4797152"/>
            <a:ext cx="99906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6217691" y="5081311"/>
            <a:ext cx="2765439" cy="165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2F5F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F5F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charset="0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sv-SE" sz="1600" kern="0" dirty="0"/>
              <a:t>Aerosol and </a:t>
            </a:r>
            <a:r>
              <a:rPr lang="sv-SE" sz="1600" kern="0" dirty="0" err="1"/>
              <a:t>water</a:t>
            </a:r>
            <a:r>
              <a:rPr lang="sv-SE" sz="1600" kern="0" dirty="0"/>
              <a:t> </a:t>
            </a:r>
            <a:r>
              <a:rPr lang="sv-SE" sz="1600" kern="0" dirty="0" err="1"/>
              <a:t>analysed</a:t>
            </a:r>
            <a:r>
              <a:rPr lang="sv-SE" sz="1600" kern="0" dirty="0"/>
              <a:t> for </a:t>
            </a:r>
            <a:r>
              <a:rPr lang="sv-SE" sz="1600" kern="0" dirty="0" err="1"/>
              <a:t>PFAAs</a:t>
            </a:r>
            <a:r>
              <a:rPr lang="sv-SE" sz="1600" kern="0" dirty="0"/>
              <a:t> (</a:t>
            </a:r>
            <a:r>
              <a:rPr lang="sv-SE" sz="1600" b="1" kern="0" dirty="0"/>
              <a:t>UPLC-MS/MS</a:t>
            </a:r>
            <a:r>
              <a:rPr lang="sv-SE" sz="1600" kern="0" dirty="0"/>
              <a:t>)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sv-SE" sz="1600" kern="0" dirty="0"/>
              <a:t>and </a:t>
            </a:r>
            <a:r>
              <a:rPr lang="sv-SE" sz="1600" kern="0" dirty="0" err="1"/>
              <a:t>sea</a:t>
            </a:r>
            <a:r>
              <a:rPr lang="sv-SE" sz="1600" kern="0" dirty="0"/>
              <a:t> salt </a:t>
            </a:r>
            <a:r>
              <a:rPr lang="sv-SE" sz="1600" kern="0" dirty="0" err="1"/>
              <a:t>content</a:t>
            </a:r>
            <a:r>
              <a:rPr lang="sv-SE" sz="1600" kern="0" dirty="0"/>
              <a:t> (</a:t>
            </a:r>
            <a:r>
              <a:rPr lang="sv-SE" sz="1600" b="1" kern="0" dirty="0"/>
              <a:t>ion </a:t>
            </a:r>
            <a:r>
              <a:rPr lang="sv-SE" sz="1600" b="1" kern="0" dirty="0" err="1"/>
              <a:t>chromatography</a:t>
            </a:r>
            <a:r>
              <a:rPr lang="sv-SE" sz="1600" kern="0" dirty="0"/>
              <a:t>).</a:t>
            </a:r>
            <a:endParaRPr lang="sv-SE" kern="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265CAF1-7866-46DB-A290-1F4DCD73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889" y="6510792"/>
            <a:ext cx="2133600" cy="30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900"/>
              </a:lnSpc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F7676A-55E3-4E28-905A-F6B9FD9FCF61}" type="slidenum">
              <a:rPr lang="sv-SE" altLang="en-US" sz="12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sv-SE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7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12" t="86162" r="38576" b="6901"/>
          <a:stretch/>
        </p:blipFill>
        <p:spPr>
          <a:xfrm>
            <a:off x="593307" y="5482001"/>
            <a:ext cx="7964342" cy="717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112" t="16101" r="38576" b="40198"/>
          <a:stretch/>
        </p:blipFill>
        <p:spPr>
          <a:xfrm>
            <a:off x="382678" y="908720"/>
            <a:ext cx="7964342" cy="45203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3568" y="157367"/>
            <a:ext cx="5774161" cy="54249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2F5F"/>
                </a:solidFill>
                <a:latin typeface="Verdana" pitchFamily="34" charset="0"/>
              </a:defRPr>
            </a:lvl9pPr>
          </a:lstStyle>
          <a:p>
            <a:r>
              <a:rPr lang="sv-SE" sz="1950" kern="0" dirty="0" err="1"/>
              <a:t>Measured</a:t>
            </a:r>
            <a:r>
              <a:rPr lang="sv-SE" sz="1950" kern="0" dirty="0"/>
              <a:t> aerosol </a:t>
            </a:r>
            <a:r>
              <a:rPr lang="sv-SE" sz="1950" kern="0" dirty="0" err="1"/>
              <a:t>enrichment</a:t>
            </a:r>
            <a:r>
              <a:rPr lang="sv-SE" sz="1950" kern="0" dirty="0"/>
              <a:t> </a:t>
            </a:r>
            <a:r>
              <a:rPr lang="sv-SE" sz="1950" kern="0" dirty="0" err="1"/>
              <a:t>factors</a:t>
            </a:r>
            <a:endParaRPr lang="sv-SE" sz="1950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2689488" y="6480923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322A9E"/>
                </a:solidFill>
              </a:rPr>
              <a:t>Atmospheric residence time</a:t>
            </a:r>
            <a:endParaRPr lang="en-US" dirty="0">
              <a:solidFill>
                <a:srgbClr val="322A9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0129" y="6137488"/>
            <a:ext cx="729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322A9E"/>
                </a:solidFill>
              </a:rPr>
              <a:t>Weeks</a:t>
            </a:r>
            <a:endParaRPr lang="en-US" sz="1400" dirty="0">
              <a:solidFill>
                <a:srgbClr val="322A9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0616" y="6137487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322A9E"/>
                </a:solidFill>
              </a:rPr>
              <a:t>Days</a:t>
            </a:r>
            <a:endParaRPr lang="en-US" sz="1400" dirty="0">
              <a:solidFill>
                <a:srgbClr val="322A9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9687" y="617314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322A9E"/>
                </a:solidFill>
              </a:rPr>
              <a:t>Hours</a:t>
            </a:r>
            <a:endParaRPr lang="en-US" sz="1400" dirty="0">
              <a:solidFill>
                <a:srgbClr val="322A9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36967" y="6507550"/>
            <a:ext cx="6603385" cy="177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7663" y="570166"/>
            <a:ext cx="4910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Normalised</a:t>
            </a:r>
            <a:r>
              <a:rPr lang="sv-S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sv-SE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</a:t>
            </a:r>
            <a:r>
              <a:rPr lang="sv-S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v-S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sea</a:t>
            </a:r>
            <a:r>
              <a:rPr lang="sv-S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salt </a:t>
            </a:r>
            <a:r>
              <a:rPr lang="sv-SE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tracer</a:t>
            </a:r>
            <a:r>
              <a:rPr lang="sv-SE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Na+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E2D6F894-93A5-4B00-8E3C-403022B6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6538" y="6151563"/>
            <a:ext cx="2133600" cy="30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900"/>
              </a:lnSpc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F7676A-55E3-4E28-905A-F6B9FD9FCF61}" type="slidenum">
              <a:rPr lang="sv-SE" altLang="en-US" sz="12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sv-SE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7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589F-4552-486A-921C-710F4114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71" y="1193502"/>
            <a:ext cx="6848475" cy="795338"/>
          </a:xfrm>
        </p:spPr>
        <p:txBody>
          <a:bodyPr/>
          <a:lstStyle/>
          <a:p>
            <a:r>
              <a:rPr lang="en-US" dirty="0"/>
              <a:t>Conclusions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47DA3-6BCC-409C-877B-A184BE0F8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71" y="1988840"/>
            <a:ext cx="6659082" cy="3214688"/>
          </a:xfrm>
        </p:spPr>
        <p:txBody>
          <a:bodyPr/>
          <a:lstStyle/>
          <a:p>
            <a:r>
              <a:rPr lang="en-US" dirty="0"/>
              <a:t>PFAS cycle in the global hydrosphere</a:t>
            </a:r>
          </a:p>
          <a:p>
            <a:pPr lvl="1"/>
            <a:r>
              <a:rPr lang="en-US" dirty="0"/>
              <a:t>coastal water resources especially threatened</a:t>
            </a:r>
          </a:p>
          <a:p>
            <a:r>
              <a:rPr lang="en-US" dirty="0"/>
              <a:t>Long-chain PFAAs phased out, but not declining notably in the atmosphere</a:t>
            </a:r>
          </a:p>
          <a:p>
            <a:pPr lvl="1"/>
            <a:r>
              <a:rPr lang="en-US" dirty="0"/>
              <a:t>prevents health advisories/guidelines from being attained</a:t>
            </a:r>
          </a:p>
          <a:p>
            <a:r>
              <a:rPr lang="en-US" dirty="0"/>
              <a:t>Beware of other PFAS doing the same</a:t>
            </a:r>
          </a:p>
          <a:p>
            <a:r>
              <a:rPr lang="en-US" dirty="0"/>
              <a:t>Let’s finally understand the problems with highly persistent substances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FE86-DEB7-4AA2-9BA8-BFBB6F91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41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1907704" y="1930448"/>
            <a:ext cx="5086350" cy="70247"/>
            <a:chOff x="809" y="1249"/>
            <a:chExt cx="4272" cy="59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809" y="1249"/>
              <a:ext cx="4272" cy="11"/>
            </a:xfrm>
            <a:prstGeom prst="rect">
              <a:avLst/>
            </a:prstGeom>
            <a:gradFill rotWithShape="0">
              <a:gsLst>
                <a:gs pos="0">
                  <a:srgbClr val="1F5C7B">
                    <a:gamma/>
                    <a:tint val="14510"/>
                    <a:invGamma/>
                  </a:srgbClr>
                </a:gs>
                <a:gs pos="100000">
                  <a:srgbClr val="1F5C7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809" y="1297"/>
              <a:ext cx="4272" cy="11"/>
            </a:xfrm>
            <a:prstGeom prst="rect">
              <a:avLst/>
            </a:prstGeom>
            <a:gradFill rotWithShape="0">
              <a:gsLst>
                <a:gs pos="0">
                  <a:srgbClr val="1F5C7B"/>
                </a:gs>
                <a:gs pos="100000">
                  <a:srgbClr val="1F5C7B">
                    <a:gamma/>
                    <a:tint val="1451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1907704" y="1196752"/>
            <a:ext cx="5086350" cy="70247"/>
            <a:chOff x="809" y="1249"/>
            <a:chExt cx="4272" cy="59"/>
          </a:xfrm>
        </p:grpSpPr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809" y="1249"/>
              <a:ext cx="4272" cy="11"/>
            </a:xfrm>
            <a:prstGeom prst="rect">
              <a:avLst/>
            </a:prstGeom>
            <a:gradFill rotWithShape="0">
              <a:gsLst>
                <a:gs pos="0">
                  <a:srgbClr val="1F5C7B">
                    <a:gamma/>
                    <a:tint val="14510"/>
                    <a:invGamma/>
                  </a:srgbClr>
                </a:gs>
                <a:gs pos="100000">
                  <a:srgbClr val="1F5C7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809" y="1297"/>
              <a:ext cx="4272" cy="11"/>
            </a:xfrm>
            <a:prstGeom prst="rect">
              <a:avLst/>
            </a:prstGeom>
            <a:gradFill rotWithShape="0">
              <a:gsLst>
                <a:gs pos="0">
                  <a:srgbClr val="1F5C7B"/>
                </a:gs>
                <a:gs pos="100000">
                  <a:srgbClr val="1F5C7B">
                    <a:gamma/>
                    <a:tint val="14510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01195" y="1379433"/>
            <a:ext cx="528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F5F"/>
                </a:solidFill>
                <a:latin typeface="+mn-lt"/>
              </a:rPr>
              <a:t>Thank you for your attention!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/>
              <a:pPr/>
              <a:t>18</a:t>
            </a:fld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35ABC-BC75-42DB-8AE2-6F7FA4C4E446}"/>
              </a:ext>
            </a:extLst>
          </p:cNvPr>
          <p:cNvSpPr txBox="1"/>
          <p:nvPr/>
        </p:nvSpPr>
        <p:spPr>
          <a:xfrm>
            <a:off x="2123479" y="5507940"/>
            <a:ext cx="465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Thanks also to co-authors and funding</a:t>
            </a:r>
            <a:endParaRPr lang="en-SE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8" name="Picture 2" descr="https://pubs.acs.org/cms/10.1021/acs.est.2c02765/asset/images/medium/es2c02765_0003.gif">
            <a:extLst>
              <a:ext uri="{FF2B5EF4-FFF2-40B4-BE49-F238E27FC236}">
                <a16:creationId xmlns:a16="http://schemas.microsoft.com/office/drawing/2014/main" id="{AEAAAF83-5105-4630-B4EA-BA0E865B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19" y="2491915"/>
            <a:ext cx="4751919" cy="23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0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FE547-B5D2-4091-BF1B-F27026C6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2</a:t>
            </a:fld>
            <a:endParaRPr lang="sv-S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932BA-D3D0-405E-92FA-10DAC4D4F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36195"/>
            <a:ext cx="6678283" cy="38910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0B2620-7697-4999-866B-18F07E479DE3}"/>
              </a:ext>
            </a:extLst>
          </p:cNvPr>
          <p:cNvSpPr txBox="1"/>
          <p:nvPr/>
        </p:nvSpPr>
        <p:spPr>
          <a:xfrm>
            <a:off x="899592" y="5013176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To date: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194 000 downloads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306 news articles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2B6B9-9C46-41C6-BDAA-40B9F2BA3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38" t="19760" r="6688" b="50941"/>
          <a:stretch/>
        </p:blipFill>
        <p:spPr>
          <a:xfrm>
            <a:off x="4598144" y="5387841"/>
            <a:ext cx="4352014" cy="123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34DD8D-6F09-4B7E-9B7B-CE7856D3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07" y="1052736"/>
            <a:ext cx="6848475" cy="795338"/>
          </a:xfrm>
        </p:spPr>
        <p:txBody>
          <a:bodyPr/>
          <a:lstStyle/>
          <a:p>
            <a:r>
              <a:rPr lang="en-US" dirty="0"/>
              <a:t>Hypotheses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A2DD9-0B21-47EC-A22B-9E2485F39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07" y="2060848"/>
            <a:ext cx="6848475" cy="3214688"/>
          </a:xfrm>
        </p:spPr>
        <p:txBody>
          <a:bodyPr/>
          <a:lstStyle/>
          <a:p>
            <a:r>
              <a:rPr lang="en-US" dirty="0"/>
              <a:t>Ambient levels of PFOS, PFOA, </a:t>
            </a:r>
            <a:r>
              <a:rPr lang="en-US" dirty="0" err="1"/>
              <a:t>PFHxS</a:t>
            </a:r>
            <a:r>
              <a:rPr lang="en-US" dirty="0"/>
              <a:t> and PFNA are above the most stringent guidelines/health advisories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Environmental resources on Earth irreversibly contaminated to the point where we’re concerned about using them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planetary boundary for PFAS exceeded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D52A7-C031-4BA5-B780-DE3CEF1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77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975A-EC64-420C-84AF-1A1F79B8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63" y="531177"/>
            <a:ext cx="6848475" cy="795338"/>
          </a:xfrm>
        </p:spPr>
        <p:txBody>
          <a:bodyPr/>
          <a:lstStyle/>
          <a:p>
            <a:r>
              <a:rPr lang="en-US" sz="3200" dirty="0"/>
              <a:t>Planetary Boundaries</a:t>
            </a:r>
            <a:endParaRPr lang="en-SE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8C6AF-42F3-4F8F-B17F-50FFAF43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026" name="Picture 2" descr="https://www.stockholmresilience.org/images/18.66e0efc517643c2b8109ac/1607769322818/planetary-boundaries-cover-1620.jpg">
            <a:extLst>
              <a:ext uri="{FF2B5EF4-FFF2-40B4-BE49-F238E27FC236}">
                <a16:creationId xmlns:a16="http://schemas.microsoft.com/office/drawing/2014/main" id="{C20B70A3-255F-4F84-8D9B-F56E9EA4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691" y="1468294"/>
            <a:ext cx="87283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4F92B-4453-428D-9E42-373D18641478}"/>
              </a:ext>
            </a:extLst>
          </p:cNvPr>
          <p:cNvSpPr txBox="1"/>
          <p:nvPr/>
        </p:nvSpPr>
        <p:spPr>
          <a:xfrm>
            <a:off x="883015" y="5525661"/>
            <a:ext cx="73779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In the planetary boundary concept, an attempt is made to estimate the boundaries for “a safe operating space for humanity” </a:t>
            </a:r>
            <a:endParaRPr lang="en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95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51D5-C99A-4BB7-A8B8-FE91B9CC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1" y="766333"/>
            <a:ext cx="6848475" cy="795338"/>
          </a:xfrm>
        </p:spPr>
        <p:txBody>
          <a:bodyPr/>
          <a:lstStyle/>
          <a:p>
            <a:r>
              <a:rPr lang="en-US" dirty="0"/>
              <a:t>Highly predictable problem!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282BF-CF64-4970-886A-D7A677CC7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4896544" cy="3714505"/>
          </a:xfrm>
        </p:spPr>
        <p:txBody>
          <a:bodyPr/>
          <a:lstStyle/>
          <a:p>
            <a:r>
              <a:rPr lang="en-GB" b="1" dirty="0"/>
              <a:t>All PFAS are highly persistent </a:t>
            </a:r>
            <a:r>
              <a:rPr lang="en-GB" dirty="0"/>
              <a:t>(EU REACH)</a:t>
            </a:r>
          </a:p>
          <a:p>
            <a:pPr lvl="1"/>
            <a:r>
              <a:rPr lang="en-GB" sz="1800" dirty="0">
                <a:latin typeface="+mn-lt"/>
              </a:rPr>
              <a:t>either non-degradable or transform ultimately into stable terminal transformation products </a:t>
            </a:r>
          </a:p>
          <a:p>
            <a:r>
              <a:rPr lang="en-GB" dirty="0"/>
              <a:t>Continual release results in global spread, increasing levels and increasing probabilities of known and unknown effects. </a:t>
            </a:r>
          </a:p>
          <a:p>
            <a:r>
              <a:rPr lang="en-GB" dirty="0"/>
              <a:t>Exposure poorly reversible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24653-C4DA-4524-AA37-E09F89D5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991B0-A44E-491F-BFE8-B83248B83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1" t="16205" r="64962" b="60380"/>
          <a:stretch/>
        </p:blipFill>
        <p:spPr>
          <a:xfrm>
            <a:off x="5613464" y="2275148"/>
            <a:ext cx="3449479" cy="11538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617BD-0628-413D-9F78-229F9D5DE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23400" r="21651" b="36000"/>
          <a:stretch/>
        </p:blipFill>
        <p:spPr>
          <a:xfrm>
            <a:off x="5626482" y="4005064"/>
            <a:ext cx="3322530" cy="133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0E293-E79C-4C89-9983-C46238F5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8300"/>
            <a:ext cx="6848475" cy="795338"/>
          </a:xfrm>
        </p:spPr>
        <p:txBody>
          <a:bodyPr/>
          <a:lstStyle/>
          <a:p>
            <a:r>
              <a:rPr lang="en-US" dirty="0"/>
              <a:t>Problems with high persistence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C4717-5B9D-47FD-A14B-38921618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CD0F7-B49F-433D-A3A0-6A18F6E4ECB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6826"/>
            <a:ext cx="7776864" cy="49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1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62C4-0814-48EC-8EE5-4999CBA0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63" y="712962"/>
            <a:ext cx="6848475" cy="795338"/>
          </a:xfrm>
        </p:spPr>
        <p:txBody>
          <a:bodyPr/>
          <a:lstStyle/>
          <a:p>
            <a:r>
              <a:rPr lang="en-US" dirty="0"/>
              <a:t>Results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950AC-1860-494A-9471-22FFFD13E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839" y="1700808"/>
            <a:ext cx="6848475" cy="3214688"/>
          </a:xfrm>
        </p:spPr>
        <p:txBody>
          <a:bodyPr/>
          <a:lstStyle/>
          <a:p>
            <a:r>
              <a:rPr lang="en-US" dirty="0"/>
              <a:t>Rainwater levels everywhere higher than the US EPA drinking water health advisories for PFOA and close to Danish guidelines for sum of 4 PFAS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Surface waters: lakes and rivers have levels above the EQS for PFOS and rainwater levels typically around the EQC level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Soils: global ambient soil concentrations higher than the Dutch soil guideline values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D65FC-1AFD-4F2F-A847-90D1FB8F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58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DFE64-5550-4676-AFE1-983551C1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EFB98-C2AD-467A-B0DF-23099012A6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35797" y="0"/>
            <a:ext cx="5272405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1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F8E0-2B5B-4C2F-8E1D-6C30DB2D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6848475" cy="795338"/>
          </a:xfrm>
        </p:spPr>
        <p:txBody>
          <a:bodyPr/>
          <a:lstStyle/>
          <a:p>
            <a:r>
              <a:rPr lang="en-US" dirty="0"/>
              <a:t>Time trends in environmental media stable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330AD-EFA1-4388-9A3E-0BD9E7B1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B013-566E-4697-8402-2BEBBF2E47F4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BA343-0474-4A63-B89F-249D1791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620" r="39763" b="23597"/>
          <a:stretch/>
        </p:blipFill>
        <p:spPr>
          <a:xfrm>
            <a:off x="5352282" y="2587436"/>
            <a:ext cx="3791718" cy="1683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4E0A79-0B67-49BF-99FB-76CCC10358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6060" r="31100" b="7161"/>
          <a:stretch/>
        </p:blipFill>
        <p:spPr>
          <a:xfrm>
            <a:off x="395536" y="1668124"/>
            <a:ext cx="4824536" cy="46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543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_with_images_english">
  <a:themeElements>
    <a:clrScheme name="Kron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rono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on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livkvist">
  <a:themeElements>
    <a:clrScheme name="Olivkv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vkvi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ivkv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d">
  <a:themeElements>
    <a:clrScheme name="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powerpoint-template_with_images_english</Template>
  <TotalTime>33474</TotalTime>
  <Words>526</Words>
  <Application>Microsoft Macintosh PowerPoint</Application>
  <PresentationFormat>On-screen Show (4:3)</PresentationFormat>
  <Paragraphs>121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Verdana</vt:lpstr>
      <vt:lpstr>powerpoint-template_with_images_english</vt:lpstr>
      <vt:lpstr>Olivkvist</vt:lpstr>
      <vt:lpstr>Eld</vt:lpstr>
      <vt:lpstr>Outside the safe operating space of a new planetary boundary for PFAS</vt:lpstr>
      <vt:lpstr>PowerPoint Presentation</vt:lpstr>
      <vt:lpstr>Hypotheses</vt:lpstr>
      <vt:lpstr>Planetary Boundaries</vt:lpstr>
      <vt:lpstr>Highly predictable problem!</vt:lpstr>
      <vt:lpstr>Problems with high persistence</vt:lpstr>
      <vt:lpstr>Results</vt:lpstr>
      <vt:lpstr>PowerPoint Presentation</vt:lpstr>
      <vt:lpstr>Time trends in environmental media stable</vt:lpstr>
      <vt:lpstr>As toxicity knowledge increases drinking water health advisories decrease </vt:lpstr>
      <vt:lpstr>Temporal trends in US blood</vt:lpstr>
      <vt:lpstr>How are we exposed to these 4 PFAS?</vt:lpstr>
      <vt:lpstr>How do these 4 PFAS get in rain?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Amelie</dc:creator>
  <cp:lastModifiedBy>Kristin Schafer</cp:lastModifiedBy>
  <cp:revision>630</cp:revision>
  <cp:lastPrinted>2022-07-21T14:03:38Z</cp:lastPrinted>
  <dcterms:created xsi:type="dcterms:W3CDTF">2009-06-09T15:49:56Z</dcterms:created>
  <dcterms:modified xsi:type="dcterms:W3CDTF">2022-10-04T17:00:03Z</dcterms:modified>
</cp:coreProperties>
</file>